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15_3E505181.xml" ContentType="application/vnd.ms-powerpoint.comments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89" r:id="rId5"/>
    <p:sldId id="288" r:id="rId6"/>
    <p:sldId id="261" r:id="rId7"/>
    <p:sldId id="266" r:id="rId8"/>
    <p:sldId id="267" r:id="rId9"/>
    <p:sldId id="270" r:id="rId10"/>
    <p:sldId id="272" r:id="rId11"/>
    <p:sldId id="280" r:id="rId12"/>
    <p:sldId id="274" r:id="rId13"/>
    <p:sldId id="282" r:id="rId14"/>
    <p:sldId id="285" r:id="rId15"/>
    <p:sldId id="287" r:id="rId16"/>
    <p:sldId id="277" r:id="rId17"/>
    <p:sldId id="286" r:id="rId18"/>
    <p:sldId id="283" r:id="rId1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1E6FBE0-A358-6AB5-AA4A-4ED28B1AED29}" name="Patri Glez" initials="PG" userId="7e257de9ba2a149e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E65A74-4654-4706-AF09-1F543858F060}" v="3675" dt="2023-09-07T20:23:20.726"/>
    <p1510:client id="{38285528-3526-486E-B277-277AE60C92FA}" v="1751" dt="2023-10-01T11:11:53.359"/>
    <p1510:client id="{507A2089-C8B6-4F88-ADFA-7EBA87F6F2F8}" v="1334" dt="2023-08-30T18:33:04.902"/>
    <p1510:client id="{69BCDD29-7A9D-4DD4-88E9-654C3A24FF1D}" v="4413" dt="2023-09-28T18:19:13.547"/>
    <p1510:client id="{9941AC2C-B1CD-46BF-8B8A-F49363AC58B5}" v="67" dt="2023-09-06T17:06:45.013"/>
    <p1510:client id="{9EC9C1FF-96C3-4EEA-B127-161C07D2867A}" v="281" dt="2023-09-29T17:35:49.159"/>
    <p1510:client id="{A2A057F8-47E0-4090-828B-D829F9521239}" v="102" dt="2023-09-06T16:04:43.7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modernComment_115_3E50518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ADC4777-E94F-4454-9F4F-0AB716F9430B}" authorId="{D1E6FBE0-A358-6AB5-AA4A-4ED28B1AED29}" created="2023-09-07T17:59:06.796">
    <pc:sldMkLst xmlns:pc="http://schemas.microsoft.com/office/powerpoint/2013/main/command">
      <pc:docMk/>
      <pc:sldMk cId="1045451137" sldId="277"/>
    </pc:sldMkLst>
    <p188:txBody>
      <a:bodyPr/>
      <a:lstStyle/>
      <a:p>
        <a:r>
          <a:rPr lang="es-ES"/>
          <a:t>poner limitaciones del estudio?</a:t>
        </a:r>
      </a:p>
    </p188:txBody>
  </p188:cm>
</p188:cmLst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4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svg"/><Relationship Id="rId1" Type="http://schemas.openxmlformats.org/officeDocument/2006/relationships/image" Target="../media/image10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4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svg"/><Relationship Id="rId1" Type="http://schemas.openxmlformats.org/officeDocument/2006/relationships/image" Target="../media/image10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D687BC-C279-4F4B-9457-5DF0A2EA1B82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E860DA-8501-4ACC-9B25-D9FB2328D5A2}">
      <dgm:prSet/>
      <dgm:spPr/>
      <dgm:t>
        <a:bodyPr/>
        <a:lstStyle/>
        <a:p>
          <a:pPr>
            <a:lnSpc>
              <a:spcPct val="100000"/>
            </a:lnSpc>
          </a:pPr>
          <a:r>
            <a:rPr lang="es-ES" dirty="0">
              <a:latin typeface="Calibri Light" panose="020F0302020204030204"/>
            </a:rPr>
            <a:t>INTRODUCCIÓN: EVIDENCIA</a:t>
          </a:r>
          <a:r>
            <a:rPr lang="es-ES" dirty="0"/>
            <a:t> CIENTÍFICA</a:t>
          </a:r>
          <a:endParaRPr lang="en-US" dirty="0"/>
        </a:p>
      </dgm:t>
    </dgm:pt>
    <dgm:pt modelId="{1EF06CE2-2E5E-4BEE-BFFD-0F5FE1FA2C8C}" type="parTrans" cxnId="{A536C9AF-4670-407D-8C93-DDD7317C1A75}">
      <dgm:prSet/>
      <dgm:spPr/>
      <dgm:t>
        <a:bodyPr/>
        <a:lstStyle/>
        <a:p>
          <a:endParaRPr lang="en-US"/>
        </a:p>
      </dgm:t>
    </dgm:pt>
    <dgm:pt modelId="{0D7F2FDB-0005-48E5-BD02-98040E4AB8CE}" type="sibTrans" cxnId="{A536C9AF-4670-407D-8C93-DDD7317C1A7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B75F139-D289-4ADE-A715-A1388C73D9C8}">
      <dgm:prSet/>
      <dgm:spPr/>
      <dgm:t>
        <a:bodyPr/>
        <a:lstStyle/>
        <a:p>
          <a:pPr>
            <a:lnSpc>
              <a:spcPct val="100000"/>
            </a:lnSpc>
          </a:pPr>
          <a:r>
            <a:rPr lang="es-ES" dirty="0">
              <a:latin typeface="Calibri Light" panose="020F0302020204030204"/>
            </a:rPr>
            <a:t>PRESENTACIÓN DEL ESTUDIO</a:t>
          </a:r>
          <a:endParaRPr lang="en-US" dirty="0"/>
        </a:p>
      </dgm:t>
    </dgm:pt>
    <dgm:pt modelId="{42DAC575-0192-43EA-BE69-706822A5E9AF}" type="parTrans" cxnId="{59C902D2-67EC-4102-A47D-7F0CF51667A3}">
      <dgm:prSet/>
      <dgm:spPr/>
      <dgm:t>
        <a:bodyPr/>
        <a:lstStyle/>
        <a:p>
          <a:endParaRPr lang="en-US"/>
        </a:p>
      </dgm:t>
    </dgm:pt>
    <dgm:pt modelId="{46A762AA-F771-4AF9-93FF-9E30C6674D9C}" type="sibTrans" cxnId="{59C902D2-67EC-4102-A47D-7F0CF51667A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4E40BED-642B-4C39-8D72-7FE0134127FF}">
      <dgm:prSet/>
      <dgm:spPr/>
      <dgm:t>
        <a:bodyPr/>
        <a:lstStyle/>
        <a:p>
          <a:pPr>
            <a:lnSpc>
              <a:spcPct val="100000"/>
            </a:lnSpc>
          </a:pPr>
          <a:r>
            <a:rPr lang="es-ES"/>
            <a:t>RESULTADOS</a:t>
          </a:r>
          <a:endParaRPr lang="en-US"/>
        </a:p>
      </dgm:t>
    </dgm:pt>
    <dgm:pt modelId="{9C772C6A-A1A6-42CB-A3F1-8DFD11996430}" type="parTrans" cxnId="{4A312878-8D85-4C1F-A708-D642A059FB2F}">
      <dgm:prSet/>
      <dgm:spPr/>
      <dgm:t>
        <a:bodyPr/>
        <a:lstStyle/>
        <a:p>
          <a:endParaRPr lang="en-US"/>
        </a:p>
      </dgm:t>
    </dgm:pt>
    <dgm:pt modelId="{A22932CA-8050-49F0-A41A-AC180B6729BF}" type="sibTrans" cxnId="{4A312878-8D85-4C1F-A708-D642A059FB2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92381AE-4DE9-47DB-8FDF-388B8BB570EF}">
      <dgm:prSet/>
      <dgm:spPr/>
      <dgm:t>
        <a:bodyPr/>
        <a:lstStyle/>
        <a:p>
          <a:pPr>
            <a:lnSpc>
              <a:spcPct val="100000"/>
            </a:lnSpc>
          </a:pPr>
          <a:r>
            <a:rPr lang="es-ES" dirty="0"/>
            <a:t>CONCLUSIONES</a:t>
          </a:r>
          <a:endParaRPr lang="en-US" dirty="0"/>
        </a:p>
      </dgm:t>
    </dgm:pt>
    <dgm:pt modelId="{D3942B7D-62A8-4F7E-8506-E882CA636B35}" type="parTrans" cxnId="{FE1F3058-9FCF-4780-9485-E48931F9CAAF}">
      <dgm:prSet/>
      <dgm:spPr/>
      <dgm:t>
        <a:bodyPr/>
        <a:lstStyle/>
        <a:p>
          <a:endParaRPr lang="en-US"/>
        </a:p>
      </dgm:t>
    </dgm:pt>
    <dgm:pt modelId="{CA9015EB-332E-45A1-8F7C-348944ABB360}" type="sibTrans" cxnId="{FE1F3058-9FCF-4780-9485-E48931F9CAAF}">
      <dgm:prSet/>
      <dgm:spPr/>
      <dgm:t>
        <a:bodyPr/>
        <a:lstStyle/>
        <a:p>
          <a:endParaRPr lang="en-US"/>
        </a:p>
      </dgm:t>
    </dgm:pt>
    <dgm:pt modelId="{6FCD4948-60BD-46D1-8421-331FED75333D}" type="pres">
      <dgm:prSet presAssocID="{61D687BC-C279-4F4B-9457-5DF0A2EA1B82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9263B08-4C61-4C6B-938F-D5666BE9A0D7}" type="pres">
      <dgm:prSet presAssocID="{61D687BC-C279-4F4B-9457-5DF0A2EA1B82}" presName="container" presStyleCnt="0">
        <dgm:presLayoutVars>
          <dgm:dir/>
          <dgm:resizeHandles val="exact"/>
        </dgm:presLayoutVars>
      </dgm:prSet>
      <dgm:spPr/>
    </dgm:pt>
    <dgm:pt modelId="{0B7706A5-8A8B-4341-81A6-5486C9ADA3AB}" type="pres">
      <dgm:prSet presAssocID="{7FE860DA-8501-4ACC-9B25-D9FB2328D5A2}" presName="compNode" presStyleCnt="0"/>
      <dgm:spPr/>
    </dgm:pt>
    <dgm:pt modelId="{61ABC978-6FAC-4324-AA8B-7CF221305664}" type="pres">
      <dgm:prSet presAssocID="{7FE860DA-8501-4ACC-9B25-D9FB2328D5A2}" presName="iconBgRect" presStyleLbl="bgShp" presStyleIdx="0" presStyleCnt="4"/>
      <dgm:spPr/>
    </dgm:pt>
    <dgm:pt modelId="{E8A6432A-4F00-4042-B0BC-728B22B8DE40}" type="pres">
      <dgm:prSet presAssocID="{7FE860DA-8501-4ACC-9B25-D9FB2328D5A2}" presName="iconRect" presStyleLbl="nod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s-ES"/>
        </a:p>
      </dgm:t>
      <dgm:extLst>
        <a:ext uri="{E40237B7-FDA0-4F09-8148-C483321AD2D9}">
          <dgm14:cNvPr xmlns:dgm14="http://schemas.microsoft.com/office/drawing/2010/diagram" id="0" name="" descr="Microscopio"/>
        </a:ext>
      </dgm:extLst>
    </dgm:pt>
    <dgm:pt modelId="{6D62F50B-6E6B-4C25-A11A-C2456E39A64A}" type="pres">
      <dgm:prSet presAssocID="{7FE860DA-8501-4ACC-9B25-D9FB2328D5A2}" presName="spaceRect" presStyleCnt="0"/>
      <dgm:spPr/>
    </dgm:pt>
    <dgm:pt modelId="{8C1D1472-0D95-48F8-B1EC-5FE410E2E44B}" type="pres">
      <dgm:prSet presAssocID="{7FE860DA-8501-4ACC-9B25-D9FB2328D5A2}" presName="textRect" presStyleLbl="revTx" presStyleIdx="0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s-ES"/>
        </a:p>
      </dgm:t>
    </dgm:pt>
    <dgm:pt modelId="{6D35C49C-0D3D-4A55-85BA-EE08B9F9928D}" type="pres">
      <dgm:prSet presAssocID="{0D7F2FDB-0005-48E5-BD02-98040E4AB8CE}" presName="sibTrans" presStyleLbl="sibTrans2D1" presStyleIdx="0" presStyleCnt="0"/>
      <dgm:spPr/>
      <dgm:t>
        <a:bodyPr/>
        <a:lstStyle/>
        <a:p>
          <a:endParaRPr lang="es-ES"/>
        </a:p>
      </dgm:t>
    </dgm:pt>
    <dgm:pt modelId="{769D7398-F40D-4D49-A4FB-41F9D4D32F0D}" type="pres">
      <dgm:prSet presAssocID="{AB75F139-D289-4ADE-A715-A1388C73D9C8}" presName="compNode" presStyleCnt="0"/>
      <dgm:spPr/>
    </dgm:pt>
    <dgm:pt modelId="{6D72587F-D72C-45DE-8AE9-449D2F898E35}" type="pres">
      <dgm:prSet presAssocID="{AB75F139-D289-4ADE-A715-A1388C73D9C8}" presName="iconBgRect" presStyleLbl="bgShp" presStyleIdx="1" presStyleCnt="4"/>
      <dgm:spPr/>
    </dgm:pt>
    <dgm:pt modelId="{1963B4B5-0176-4C15-B3A4-D8CAB8D2510D}" type="pres">
      <dgm:prSet presAssocID="{AB75F139-D289-4ADE-A715-A1388C73D9C8}" presName="iconRect" presStyleLbl="node1" presStyleIdx="1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s-ES"/>
        </a:p>
      </dgm:t>
      <dgm:extLst>
        <a:ext uri="{E40237B7-FDA0-4F09-8148-C483321AD2D9}">
          <dgm14:cNvPr xmlns:dgm14="http://schemas.microsoft.com/office/drawing/2010/diagram" id="0" name="" descr="Projector screen"/>
        </a:ext>
      </dgm:extLst>
    </dgm:pt>
    <dgm:pt modelId="{57087E6D-12D1-46B3-B3BD-F4E5E35AD9C0}" type="pres">
      <dgm:prSet presAssocID="{AB75F139-D289-4ADE-A715-A1388C73D9C8}" presName="spaceRect" presStyleCnt="0"/>
      <dgm:spPr/>
    </dgm:pt>
    <dgm:pt modelId="{C5A102E4-AF56-494E-9F36-18C806674FF3}" type="pres">
      <dgm:prSet presAssocID="{AB75F139-D289-4ADE-A715-A1388C73D9C8}" presName="textRect" presStyleLbl="revTx" presStyleIdx="1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s-ES"/>
        </a:p>
      </dgm:t>
    </dgm:pt>
    <dgm:pt modelId="{7C95BF9F-BC9F-4487-8FE4-D66B4ABDEB15}" type="pres">
      <dgm:prSet presAssocID="{46A762AA-F771-4AF9-93FF-9E30C6674D9C}" presName="sibTrans" presStyleLbl="sibTrans2D1" presStyleIdx="0" presStyleCnt="0"/>
      <dgm:spPr/>
      <dgm:t>
        <a:bodyPr/>
        <a:lstStyle/>
        <a:p>
          <a:endParaRPr lang="es-ES"/>
        </a:p>
      </dgm:t>
    </dgm:pt>
    <dgm:pt modelId="{09992750-3B5E-4418-953C-D544E1C6A336}" type="pres">
      <dgm:prSet presAssocID="{14E40BED-642B-4C39-8D72-7FE0134127FF}" presName="compNode" presStyleCnt="0"/>
      <dgm:spPr/>
    </dgm:pt>
    <dgm:pt modelId="{493AEA74-C7B2-4BB9-A25D-5F4534DC74A9}" type="pres">
      <dgm:prSet presAssocID="{14E40BED-642B-4C39-8D72-7FE0134127FF}" presName="iconBgRect" presStyleLbl="bgShp" presStyleIdx="2" presStyleCnt="4"/>
      <dgm:spPr/>
    </dgm:pt>
    <dgm:pt modelId="{B69D8547-1A6F-4DF4-9DEB-93207D3E8227}" type="pres">
      <dgm:prSet presAssocID="{14E40BED-642B-4C39-8D72-7FE0134127FF}" presName="iconRect" presStyleLbl="node1" presStyleIdx="2" presStyleCnt="4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s-ES"/>
        </a:p>
      </dgm:t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1FCE1EDB-7F76-4BC5-A6ED-819569FBDFB7}" type="pres">
      <dgm:prSet presAssocID="{14E40BED-642B-4C39-8D72-7FE0134127FF}" presName="spaceRect" presStyleCnt="0"/>
      <dgm:spPr/>
    </dgm:pt>
    <dgm:pt modelId="{547E4385-0B6F-4280-A811-AABB6D2EF2AC}" type="pres">
      <dgm:prSet presAssocID="{14E40BED-642B-4C39-8D72-7FE0134127FF}" presName="textRect" presStyleLbl="revTx" presStyleIdx="2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s-ES"/>
        </a:p>
      </dgm:t>
    </dgm:pt>
    <dgm:pt modelId="{60FC3B18-751F-4CC0-96D4-E0AFA3E76C66}" type="pres">
      <dgm:prSet presAssocID="{A22932CA-8050-49F0-A41A-AC180B6729BF}" presName="sibTrans" presStyleLbl="sibTrans2D1" presStyleIdx="0" presStyleCnt="0"/>
      <dgm:spPr/>
      <dgm:t>
        <a:bodyPr/>
        <a:lstStyle/>
        <a:p>
          <a:endParaRPr lang="es-ES"/>
        </a:p>
      </dgm:t>
    </dgm:pt>
    <dgm:pt modelId="{ED943ECB-73D5-4704-931E-4A04896DFFF4}" type="pres">
      <dgm:prSet presAssocID="{792381AE-4DE9-47DB-8FDF-388B8BB570EF}" presName="compNode" presStyleCnt="0"/>
      <dgm:spPr/>
    </dgm:pt>
    <dgm:pt modelId="{4F848FF6-130C-4949-B113-FFC8BB5FBF71}" type="pres">
      <dgm:prSet presAssocID="{792381AE-4DE9-47DB-8FDF-388B8BB570EF}" presName="iconBgRect" presStyleLbl="bgShp" presStyleIdx="3" presStyleCnt="4"/>
      <dgm:spPr/>
    </dgm:pt>
    <dgm:pt modelId="{2E4B2E3A-B214-4A4A-AE8C-6566F2D65685}" type="pres">
      <dgm:prSet presAssocID="{792381AE-4DE9-47DB-8FDF-388B8BB570EF}" presName="iconRect" presStyleLbl="node1" presStyleIdx="3" presStyleCnt="4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s-ES"/>
        </a:p>
      </dgm:t>
      <dgm:extLst>
        <a:ext uri="{E40237B7-FDA0-4F09-8148-C483321AD2D9}">
          <dgm14:cNvPr xmlns:dgm14="http://schemas.microsoft.com/office/drawing/2010/diagram" id="0" name="" descr="Marca de verificación"/>
        </a:ext>
      </dgm:extLst>
    </dgm:pt>
    <dgm:pt modelId="{49C3AE90-C522-458D-B9C0-44711E8C1CAE}" type="pres">
      <dgm:prSet presAssocID="{792381AE-4DE9-47DB-8FDF-388B8BB570EF}" presName="spaceRect" presStyleCnt="0"/>
      <dgm:spPr/>
    </dgm:pt>
    <dgm:pt modelId="{40C57CF7-B063-4F9D-BA99-E3A8C2F6A50F}" type="pres">
      <dgm:prSet presAssocID="{792381AE-4DE9-47DB-8FDF-388B8BB570EF}" presName="textRect" presStyleLbl="revTx" presStyleIdx="3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6536A38-E148-4FC2-A839-1359C3D6D204}" type="presOf" srcId="{792381AE-4DE9-47DB-8FDF-388B8BB570EF}" destId="{40C57CF7-B063-4F9D-BA99-E3A8C2F6A50F}" srcOrd="0" destOrd="0" presId="urn:microsoft.com/office/officeart/2018/2/layout/IconCircleList"/>
    <dgm:cxn modelId="{A536C9AF-4670-407D-8C93-DDD7317C1A75}" srcId="{61D687BC-C279-4F4B-9457-5DF0A2EA1B82}" destId="{7FE860DA-8501-4ACC-9B25-D9FB2328D5A2}" srcOrd="0" destOrd="0" parTransId="{1EF06CE2-2E5E-4BEE-BFFD-0F5FE1FA2C8C}" sibTransId="{0D7F2FDB-0005-48E5-BD02-98040E4AB8CE}"/>
    <dgm:cxn modelId="{4DBA063F-B943-4C74-BFBA-9EE94A7BE9A9}" type="presOf" srcId="{7FE860DA-8501-4ACC-9B25-D9FB2328D5A2}" destId="{8C1D1472-0D95-48F8-B1EC-5FE410E2E44B}" srcOrd="0" destOrd="0" presId="urn:microsoft.com/office/officeart/2018/2/layout/IconCircleList"/>
    <dgm:cxn modelId="{62A0B52B-0BA3-40FE-A1FF-D3E1117A73F5}" type="presOf" srcId="{AB75F139-D289-4ADE-A715-A1388C73D9C8}" destId="{C5A102E4-AF56-494E-9F36-18C806674FF3}" srcOrd="0" destOrd="0" presId="urn:microsoft.com/office/officeart/2018/2/layout/IconCircleList"/>
    <dgm:cxn modelId="{7B5F9892-C5B7-48B3-86AD-1920FEFC0F2C}" type="presOf" srcId="{0D7F2FDB-0005-48E5-BD02-98040E4AB8CE}" destId="{6D35C49C-0D3D-4A55-85BA-EE08B9F9928D}" srcOrd="0" destOrd="0" presId="urn:microsoft.com/office/officeart/2018/2/layout/IconCircleList"/>
    <dgm:cxn modelId="{F187A38B-E6E7-4DF8-BD88-C34EEFB21714}" type="presOf" srcId="{46A762AA-F771-4AF9-93FF-9E30C6674D9C}" destId="{7C95BF9F-BC9F-4487-8FE4-D66B4ABDEB15}" srcOrd="0" destOrd="0" presId="urn:microsoft.com/office/officeart/2018/2/layout/IconCircleList"/>
    <dgm:cxn modelId="{FE1F3058-9FCF-4780-9485-E48931F9CAAF}" srcId="{61D687BC-C279-4F4B-9457-5DF0A2EA1B82}" destId="{792381AE-4DE9-47DB-8FDF-388B8BB570EF}" srcOrd="3" destOrd="0" parTransId="{D3942B7D-62A8-4F7E-8506-E882CA636B35}" sibTransId="{CA9015EB-332E-45A1-8F7C-348944ABB360}"/>
    <dgm:cxn modelId="{085FF849-DEF6-4178-9FA9-4083DB07FF69}" type="presOf" srcId="{61D687BC-C279-4F4B-9457-5DF0A2EA1B82}" destId="{6FCD4948-60BD-46D1-8421-331FED75333D}" srcOrd="0" destOrd="0" presId="urn:microsoft.com/office/officeart/2018/2/layout/IconCircleList"/>
    <dgm:cxn modelId="{4A312878-8D85-4C1F-A708-D642A059FB2F}" srcId="{61D687BC-C279-4F4B-9457-5DF0A2EA1B82}" destId="{14E40BED-642B-4C39-8D72-7FE0134127FF}" srcOrd="2" destOrd="0" parTransId="{9C772C6A-A1A6-42CB-A3F1-8DFD11996430}" sibTransId="{A22932CA-8050-49F0-A41A-AC180B6729BF}"/>
    <dgm:cxn modelId="{8E2A471B-9A83-41DF-9646-D14309FA398D}" type="presOf" srcId="{A22932CA-8050-49F0-A41A-AC180B6729BF}" destId="{60FC3B18-751F-4CC0-96D4-E0AFA3E76C66}" srcOrd="0" destOrd="0" presId="urn:microsoft.com/office/officeart/2018/2/layout/IconCircleList"/>
    <dgm:cxn modelId="{75E904B5-EF19-4561-B9FE-40EC0E1D5DC5}" type="presOf" srcId="{14E40BED-642B-4C39-8D72-7FE0134127FF}" destId="{547E4385-0B6F-4280-A811-AABB6D2EF2AC}" srcOrd="0" destOrd="0" presId="urn:microsoft.com/office/officeart/2018/2/layout/IconCircleList"/>
    <dgm:cxn modelId="{59C902D2-67EC-4102-A47D-7F0CF51667A3}" srcId="{61D687BC-C279-4F4B-9457-5DF0A2EA1B82}" destId="{AB75F139-D289-4ADE-A715-A1388C73D9C8}" srcOrd="1" destOrd="0" parTransId="{42DAC575-0192-43EA-BE69-706822A5E9AF}" sibTransId="{46A762AA-F771-4AF9-93FF-9E30C6674D9C}"/>
    <dgm:cxn modelId="{BD8B3E1C-0E3E-4452-955F-192517BBD7BC}" type="presParOf" srcId="{6FCD4948-60BD-46D1-8421-331FED75333D}" destId="{39263B08-4C61-4C6B-938F-D5666BE9A0D7}" srcOrd="0" destOrd="0" presId="urn:microsoft.com/office/officeart/2018/2/layout/IconCircleList"/>
    <dgm:cxn modelId="{B6957326-8F90-4ACB-880B-CA98ADFFDD60}" type="presParOf" srcId="{39263B08-4C61-4C6B-938F-D5666BE9A0D7}" destId="{0B7706A5-8A8B-4341-81A6-5486C9ADA3AB}" srcOrd="0" destOrd="0" presId="urn:microsoft.com/office/officeart/2018/2/layout/IconCircleList"/>
    <dgm:cxn modelId="{56C0697B-ABBE-44C3-8314-20933CEDDD26}" type="presParOf" srcId="{0B7706A5-8A8B-4341-81A6-5486C9ADA3AB}" destId="{61ABC978-6FAC-4324-AA8B-7CF221305664}" srcOrd="0" destOrd="0" presId="urn:microsoft.com/office/officeart/2018/2/layout/IconCircleList"/>
    <dgm:cxn modelId="{FB2728B3-D8D2-4FBE-B5CA-70DF3A50EA79}" type="presParOf" srcId="{0B7706A5-8A8B-4341-81A6-5486C9ADA3AB}" destId="{E8A6432A-4F00-4042-B0BC-728B22B8DE40}" srcOrd="1" destOrd="0" presId="urn:microsoft.com/office/officeart/2018/2/layout/IconCircleList"/>
    <dgm:cxn modelId="{CC0C4D35-B9D2-46D7-9A05-B87DDFEA8A25}" type="presParOf" srcId="{0B7706A5-8A8B-4341-81A6-5486C9ADA3AB}" destId="{6D62F50B-6E6B-4C25-A11A-C2456E39A64A}" srcOrd="2" destOrd="0" presId="urn:microsoft.com/office/officeart/2018/2/layout/IconCircleList"/>
    <dgm:cxn modelId="{39A7F579-4373-4707-9508-319FB59237BC}" type="presParOf" srcId="{0B7706A5-8A8B-4341-81A6-5486C9ADA3AB}" destId="{8C1D1472-0D95-48F8-B1EC-5FE410E2E44B}" srcOrd="3" destOrd="0" presId="urn:microsoft.com/office/officeart/2018/2/layout/IconCircleList"/>
    <dgm:cxn modelId="{78CF2912-BCEC-4964-A8F3-2349CF063146}" type="presParOf" srcId="{39263B08-4C61-4C6B-938F-D5666BE9A0D7}" destId="{6D35C49C-0D3D-4A55-85BA-EE08B9F9928D}" srcOrd="1" destOrd="0" presId="urn:microsoft.com/office/officeart/2018/2/layout/IconCircleList"/>
    <dgm:cxn modelId="{4A27E736-5A71-49C5-9F24-216E6654C888}" type="presParOf" srcId="{39263B08-4C61-4C6B-938F-D5666BE9A0D7}" destId="{769D7398-F40D-4D49-A4FB-41F9D4D32F0D}" srcOrd="2" destOrd="0" presId="urn:microsoft.com/office/officeart/2018/2/layout/IconCircleList"/>
    <dgm:cxn modelId="{49765894-D8AF-44B1-807E-BC57FA5FB03F}" type="presParOf" srcId="{769D7398-F40D-4D49-A4FB-41F9D4D32F0D}" destId="{6D72587F-D72C-45DE-8AE9-449D2F898E35}" srcOrd="0" destOrd="0" presId="urn:microsoft.com/office/officeart/2018/2/layout/IconCircleList"/>
    <dgm:cxn modelId="{5816E03D-8077-49D3-BC1D-601A09F9D402}" type="presParOf" srcId="{769D7398-F40D-4D49-A4FB-41F9D4D32F0D}" destId="{1963B4B5-0176-4C15-B3A4-D8CAB8D2510D}" srcOrd="1" destOrd="0" presId="urn:microsoft.com/office/officeart/2018/2/layout/IconCircleList"/>
    <dgm:cxn modelId="{D103E2AD-F6F0-4ADB-AFBF-24F056722911}" type="presParOf" srcId="{769D7398-F40D-4D49-A4FB-41F9D4D32F0D}" destId="{57087E6D-12D1-46B3-B3BD-F4E5E35AD9C0}" srcOrd="2" destOrd="0" presId="urn:microsoft.com/office/officeart/2018/2/layout/IconCircleList"/>
    <dgm:cxn modelId="{988A489A-7BB4-4307-A9CF-664D578B781F}" type="presParOf" srcId="{769D7398-F40D-4D49-A4FB-41F9D4D32F0D}" destId="{C5A102E4-AF56-494E-9F36-18C806674FF3}" srcOrd="3" destOrd="0" presId="urn:microsoft.com/office/officeart/2018/2/layout/IconCircleList"/>
    <dgm:cxn modelId="{29EEA366-6F32-46BF-93B1-86EA5ED2E338}" type="presParOf" srcId="{39263B08-4C61-4C6B-938F-D5666BE9A0D7}" destId="{7C95BF9F-BC9F-4487-8FE4-D66B4ABDEB15}" srcOrd="3" destOrd="0" presId="urn:microsoft.com/office/officeart/2018/2/layout/IconCircleList"/>
    <dgm:cxn modelId="{D9993B60-DE5D-4370-AB25-D3468051C9A9}" type="presParOf" srcId="{39263B08-4C61-4C6B-938F-D5666BE9A0D7}" destId="{09992750-3B5E-4418-953C-D544E1C6A336}" srcOrd="4" destOrd="0" presId="urn:microsoft.com/office/officeart/2018/2/layout/IconCircleList"/>
    <dgm:cxn modelId="{B60D572E-AAE6-4D62-8C24-47046CD872E5}" type="presParOf" srcId="{09992750-3B5E-4418-953C-D544E1C6A336}" destId="{493AEA74-C7B2-4BB9-A25D-5F4534DC74A9}" srcOrd="0" destOrd="0" presId="urn:microsoft.com/office/officeart/2018/2/layout/IconCircleList"/>
    <dgm:cxn modelId="{5CBEAD5C-9CAE-4D5B-B257-B4F200726CDF}" type="presParOf" srcId="{09992750-3B5E-4418-953C-D544E1C6A336}" destId="{B69D8547-1A6F-4DF4-9DEB-93207D3E8227}" srcOrd="1" destOrd="0" presId="urn:microsoft.com/office/officeart/2018/2/layout/IconCircleList"/>
    <dgm:cxn modelId="{321EA857-B703-42E0-9B1D-D87A98E11123}" type="presParOf" srcId="{09992750-3B5E-4418-953C-D544E1C6A336}" destId="{1FCE1EDB-7F76-4BC5-A6ED-819569FBDFB7}" srcOrd="2" destOrd="0" presId="urn:microsoft.com/office/officeart/2018/2/layout/IconCircleList"/>
    <dgm:cxn modelId="{7A1993F1-569B-4B8F-BAB7-6492BE09CC18}" type="presParOf" srcId="{09992750-3B5E-4418-953C-D544E1C6A336}" destId="{547E4385-0B6F-4280-A811-AABB6D2EF2AC}" srcOrd="3" destOrd="0" presId="urn:microsoft.com/office/officeart/2018/2/layout/IconCircleList"/>
    <dgm:cxn modelId="{2D36709C-AE5C-4236-A756-99075C2CF8D5}" type="presParOf" srcId="{39263B08-4C61-4C6B-938F-D5666BE9A0D7}" destId="{60FC3B18-751F-4CC0-96D4-E0AFA3E76C66}" srcOrd="5" destOrd="0" presId="urn:microsoft.com/office/officeart/2018/2/layout/IconCircleList"/>
    <dgm:cxn modelId="{A63CDFFE-6698-41CB-8016-568E47EFBD0A}" type="presParOf" srcId="{39263B08-4C61-4C6B-938F-D5666BE9A0D7}" destId="{ED943ECB-73D5-4704-931E-4A04896DFFF4}" srcOrd="6" destOrd="0" presId="urn:microsoft.com/office/officeart/2018/2/layout/IconCircleList"/>
    <dgm:cxn modelId="{5D5386D8-60AC-41FC-96E0-E831CE28C58F}" type="presParOf" srcId="{ED943ECB-73D5-4704-931E-4A04896DFFF4}" destId="{4F848FF6-130C-4949-B113-FFC8BB5FBF71}" srcOrd="0" destOrd="0" presId="urn:microsoft.com/office/officeart/2018/2/layout/IconCircleList"/>
    <dgm:cxn modelId="{D0EB234E-A234-49B3-A653-94ED7BA5BE66}" type="presParOf" srcId="{ED943ECB-73D5-4704-931E-4A04896DFFF4}" destId="{2E4B2E3A-B214-4A4A-AE8C-6566F2D65685}" srcOrd="1" destOrd="0" presId="urn:microsoft.com/office/officeart/2018/2/layout/IconCircleList"/>
    <dgm:cxn modelId="{282ABB44-AF96-4F81-AA8D-ED06BFE3EFBE}" type="presParOf" srcId="{ED943ECB-73D5-4704-931E-4A04896DFFF4}" destId="{49C3AE90-C522-458D-B9C0-44711E8C1CAE}" srcOrd="2" destOrd="0" presId="urn:microsoft.com/office/officeart/2018/2/layout/IconCircleList"/>
    <dgm:cxn modelId="{846B0096-E75E-4ED0-94BE-B1F58929BF8B}" type="presParOf" srcId="{ED943ECB-73D5-4704-931E-4A04896DFFF4}" destId="{40C57CF7-B063-4F9D-BA99-E3A8C2F6A50F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273A5E-266F-4CA2-9A34-3C9B91ACF5D8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A0500C3-1A4B-4A47-8788-FB59A6CBB1CF}">
      <dgm:prSet/>
      <dgm:spPr/>
      <dgm:t>
        <a:bodyPr/>
        <a:lstStyle/>
        <a:p>
          <a:r>
            <a:rPr lang="es-ES" dirty="0">
              <a:solidFill>
                <a:schemeClr val="bg1"/>
              </a:solidFill>
            </a:rPr>
            <a:t>La presentación clínica de la oclusión aislada de carótida interna cervical (OACIC) puede ser muy variable.</a:t>
          </a:r>
          <a:endParaRPr lang="en-US" dirty="0">
            <a:solidFill>
              <a:schemeClr val="bg1"/>
            </a:solidFill>
          </a:endParaRPr>
        </a:p>
      </dgm:t>
    </dgm:pt>
    <dgm:pt modelId="{8C891AFE-091C-46A5-9A0A-41639FA4B132}" type="parTrans" cxnId="{CED8379D-015D-4B18-8888-377EA63F23E3}">
      <dgm:prSet/>
      <dgm:spPr/>
      <dgm:t>
        <a:bodyPr/>
        <a:lstStyle/>
        <a:p>
          <a:endParaRPr lang="en-US"/>
        </a:p>
      </dgm:t>
    </dgm:pt>
    <dgm:pt modelId="{28AB22A3-4BBC-4387-984B-210E37C62218}" type="sibTrans" cxnId="{CED8379D-015D-4B18-8888-377EA63F23E3}">
      <dgm:prSet/>
      <dgm:spPr/>
      <dgm:t>
        <a:bodyPr/>
        <a:lstStyle/>
        <a:p>
          <a:endParaRPr lang="en-US"/>
        </a:p>
      </dgm:t>
    </dgm:pt>
    <dgm:pt modelId="{871F3802-3960-438C-A801-6334D677F177}">
      <dgm:prSet/>
      <dgm:spPr/>
      <dgm:t>
        <a:bodyPr/>
        <a:lstStyle/>
        <a:p>
          <a:r>
            <a:rPr lang="es-ES" dirty="0">
              <a:solidFill>
                <a:schemeClr val="bg1"/>
              </a:solidFill>
            </a:rPr>
            <a:t>Aún no se ha identificado la estrategia óptima de reperfusión en la misma. </a:t>
          </a:r>
          <a:endParaRPr lang="en-US" dirty="0">
            <a:solidFill>
              <a:schemeClr val="bg1"/>
            </a:solidFill>
          </a:endParaRPr>
        </a:p>
      </dgm:t>
    </dgm:pt>
    <dgm:pt modelId="{C29314D0-F387-4D54-B943-78C1F8C9F3C2}" type="parTrans" cxnId="{64569111-97AA-49B4-81E7-9502EEC8DB68}">
      <dgm:prSet/>
      <dgm:spPr/>
      <dgm:t>
        <a:bodyPr/>
        <a:lstStyle/>
        <a:p>
          <a:endParaRPr lang="en-US"/>
        </a:p>
      </dgm:t>
    </dgm:pt>
    <dgm:pt modelId="{511A6EE4-B515-4B05-948A-584FFC2E716E}" type="sibTrans" cxnId="{64569111-97AA-49B4-81E7-9502EEC8DB68}">
      <dgm:prSet/>
      <dgm:spPr/>
      <dgm:t>
        <a:bodyPr/>
        <a:lstStyle/>
        <a:p>
          <a:endParaRPr lang="en-US"/>
        </a:p>
      </dgm:t>
    </dgm:pt>
    <dgm:pt modelId="{01FFC84F-AEEC-4578-991F-4D0D8913DD38}">
      <dgm:prSet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Es 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incierto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si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 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el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 TEV es 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una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clara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ventaja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frente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 al 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tratamiento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médico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aislado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 -&gt; 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riesgos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trombectomía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mecánica</a:t>
          </a:r>
          <a:endParaRPr lang="en-US" dirty="0">
            <a:solidFill>
              <a:schemeClr val="bg1"/>
            </a:solidFill>
            <a:latin typeface="Calibri"/>
            <a:cs typeface="Calibri"/>
          </a:endParaRPr>
        </a:p>
      </dgm:t>
    </dgm:pt>
    <dgm:pt modelId="{3BDC00B8-6D4C-4B2C-B403-CE4781CCE742}" type="parTrans" cxnId="{F0DDF117-48C1-452B-A3FD-F6E47782B905}">
      <dgm:prSet/>
      <dgm:spPr/>
      <dgm:t>
        <a:bodyPr/>
        <a:lstStyle/>
        <a:p>
          <a:endParaRPr lang="en-US"/>
        </a:p>
      </dgm:t>
    </dgm:pt>
    <dgm:pt modelId="{9613EBCC-A48A-4F80-8ACC-2E3F44E2C34D}" type="sibTrans" cxnId="{F0DDF117-48C1-452B-A3FD-F6E47782B905}">
      <dgm:prSet/>
      <dgm:spPr/>
      <dgm:t>
        <a:bodyPr/>
        <a:lstStyle/>
        <a:p>
          <a:endParaRPr lang="en-US"/>
        </a:p>
      </dgm:t>
    </dgm:pt>
    <dgm:pt modelId="{3D7FA4DF-302A-466B-8843-285F8350FDB5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TEV: 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menos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 claro 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en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pacientes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 con OACIC sin 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oclusión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intracraneal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asociada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, 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sobretodo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 con 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síntomas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iniciales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leves</a:t>
          </a:r>
          <a:endParaRPr lang="es-ES" dirty="0" err="1">
            <a:solidFill>
              <a:schemeClr val="bg1"/>
            </a:solidFill>
            <a:latin typeface="Calibri Light" panose="020F0302020204030204"/>
          </a:endParaRPr>
        </a:p>
      </dgm:t>
    </dgm:pt>
    <dgm:pt modelId="{8AE69B06-12FC-438D-B85A-2F2CBF302FBE}" type="parTrans" cxnId="{893D5DB9-EA82-4777-9F60-FFF6A55D3449}">
      <dgm:prSet/>
      <dgm:spPr/>
    </dgm:pt>
    <dgm:pt modelId="{9FC35447-D091-4877-849C-6BF8324A3F0E}" type="sibTrans" cxnId="{893D5DB9-EA82-4777-9F60-FFF6A55D3449}">
      <dgm:prSet/>
      <dgm:spPr/>
    </dgm:pt>
    <dgm:pt modelId="{9C4B3584-94F3-45B9-89BF-6F8A7C238308}">
      <dgm:prSet phldr="0"/>
      <dgm:spPr/>
      <dgm:t>
        <a:bodyPr/>
        <a:lstStyle/>
        <a:p>
          <a:pPr rtl="0"/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Cuando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 se 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presenta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 de 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manera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aguda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 + 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síntomas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incapacitantes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 + 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oclusión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dirty="0" err="1">
              <a:solidFill>
                <a:schemeClr val="bg1"/>
              </a:solidFill>
              <a:latin typeface="Calibri"/>
              <a:cs typeface="Calibri"/>
            </a:rPr>
            <a:t>intracraneal</a:t>
          </a:r>
          <a:r>
            <a:rPr lang="en-US" dirty="0">
              <a:solidFill>
                <a:schemeClr val="bg1"/>
              </a:solidFill>
              <a:latin typeface="Calibri"/>
              <a:cs typeface="Calibri"/>
            </a:rPr>
            <a:t> -&gt; TEV</a:t>
          </a:r>
          <a:endParaRPr lang="es-ES" dirty="0">
            <a:solidFill>
              <a:schemeClr val="bg1"/>
            </a:solidFill>
            <a:latin typeface="Calibri Light"/>
            <a:cs typeface="Calibri Light"/>
          </a:endParaRPr>
        </a:p>
      </dgm:t>
    </dgm:pt>
    <dgm:pt modelId="{2515BA8B-B588-4BBA-ACF9-44BA8D39DBA4}" type="parTrans" cxnId="{C4933D5C-7561-4463-9818-34C4654785EE}">
      <dgm:prSet/>
      <dgm:spPr/>
    </dgm:pt>
    <dgm:pt modelId="{B787A301-7ABF-4DDD-9ECE-4EE72FED1E12}" type="sibTrans" cxnId="{C4933D5C-7561-4463-9818-34C4654785EE}">
      <dgm:prSet/>
      <dgm:spPr/>
    </dgm:pt>
    <dgm:pt modelId="{C38B9D20-B920-485B-AE6A-25784678941B}" type="pres">
      <dgm:prSet presAssocID="{40273A5E-266F-4CA2-9A34-3C9B91ACF5D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2341E62-13E3-43FA-82DA-9ED0F5D4EB61}" type="pres">
      <dgm:prSet presAssocID="{BA0500C3-1A4B-4A47-8788-FB59A6CBB1C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288D11B-0E2F-46AC-9CF4-D36A299F2696}" type="pres">
      <dgm:prSet presAssocID="{28AB22A3-4BBC-4387-984B-210E37C62218}" presName="spacer" presStyleCnt="0"/>
      <dgm:spPr/>
    </dgm:pt>
    <dgm:pt modelId="{EE58EEA8-BBE3-4D3D-8450-5BA9969DF267}" type="pres">
      <dgm:prSet presAssocID="{9C4B3584-94F3-45B9-89BF-6F8A7C238308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9CE9E09-27DB-4D98-9B54-41DEA3172FF1}" type="pres">
      <dgm:prSet presAssocID="{B787A301-7ABF-4DDD-9ECE-4EE72FED1E12}" presName="spacer" presStyleCnt="0"/>
      <dgm:spPr/>
    </dgm:pt>
    <dgm:pt modelId="{EAF6019D-421F-493A-856E-F30CC43F6C7C}" type="pres">
      <dgm:prSet presAssocID="{3D7FA4DF-302A-466B-8843-285F8350FDB5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48CADCD-9D90-4CE5-BB4C-5E451577FEA3}" type="pres">
      <dgm:prSet presAssocID="{9FC35447-D091-4877-849C-6BF8324A3F0E}" presName="spacer" presStyleCnt="0"/>
      <dgm:spPr/>
    </dgm:pt>
    <dgm:pt modelId="{041867DB-8568-43A6-BDC7-070F38758670}" type="pres">
      <dgm:prSet presAssocID="{871F3802-3960-438C-A801-6334D677F17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D237FFE-85F2-4BFE-ADE5-ACFEECBDEC88}" type="pres">
      <dgm:prSet presAssocID="{511A6EE4-B515-4B05-948A-584FFC2E716E}" presName="spacer" presStyleCnt="0"/>
      <dgm:spPr/>
    </dgm:pt>
    <dgm:pt modelId="{AA4F3B7B-33B9-47D0-ADC4-833DA1EB9B07}" type="pres">
      <dgm:prSet presAssocID="{01FFC84F-AEEC-4578-991F-4D0D8913DD3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6A8E714-98A1-4129-8988-22ACAFFE9B9F}" type="presOf" srcId="{9C4B3584-94F3-45B9-89BF-6F8A7C238308}" destId="{EE58EEA8-BBE3-4D3D-8450-5BA9969DF267}" srcOrd="0" destOrd="0" presId="urn:microsoft.com/office/officeart/2005/8/layout/vList2"/>
    <dgm:cxn modelId="{5990E05E-747C-4D5E-9FAF-7D4CE4D121A8}" type="presOf" srcId="{871F3802-3960-438C-A801-6334D677F177}" destId="{041867DB-8568-43A6-BDC7-070F38758670}" srcOrd="0" destOrd="0" presId="urn:microsoft.com/office/officeart/2005/8/layout/vList2"/>
    <dgm:cxn modelId="{CED8379D-015D-4B18-8888-377EA63F23E3}" srcId="{40273A5E-266F-4CA2-9A34-3C9B91ACF5D8}" destId="{BA0500C3-1A4B-4A47-8788-FB59A6CBB1CF}" srcOrd="0" destOrd="0" parTransId="{8C891AFE-091C-46A5-9A0A-41639FA4B132}" sibTransId="{28AB22A3-4BBC-4387-984B-210E37C62218}"/>
    <dgm:cxn modelId="{F0DDF117-48C1-452B-A3FD-F6E47782B905}" srcId="{40273A5E-266F-4CA2-9A34-3C9B91ACF5D8}" destId="{01FFC84F-AEEC-4578-991F-4D0D8913DD38}" srcOrd="4" destOrd="0" parTransId="{3BDC00B8-6D4C-4B2C-B403-CE4781CCE742}" sibTransId="{9613EBCC-A48A-4F80-8ACC-2E3F44E2C34D}"/>
    <dgm:cxn modelId="{B8EC4799-2F8C-437D-AD55-69E351D85F12}" type="presOf" srcId="{40273A5E-266F-4CA2-9A34-3C9B91ACF5D8}" destId="{C38B9D20-B920-485B-AE6A-25784678941B}" srcOrd="0" destOrd="0" presId="urn:microsoft.com/office/officeart/2005/8/layout/vList2"/>
    <dgm:cxn modelId="{893D5DB9-EA82-4777-9F60-FFF6A55D3449}" srcId="{40273A5E-266F-4CA2-9A34-3C9B91ACF5D8}" destId="{3D7FA4DF-302A-466B-8843-285F8350FDB5}" srcOrd="2" destOrd="0" parTransId="{8AE69B06-12FC-438D-B85A-2F2CBF302FBE}" sibTransId="{9FC35447-D091-4877-849C-6BF8324A3F0E}"/>
    <dgm:cxn modelId="{64C9D4C5-AF4A-49CD-B554-B01C67AFF5A3}" type="presOf" srcId="{3D7FA4DF-302A-466B-8843-285F8350FDB5}" destId="{EAF6019D-421F-493A-856E-F30CC43F6C7C}" srcOrd="0" destOrd="0" presId="urn:microsoft.com/office/officeart/2005/8/layout/vList2"/>
    <dgm:cxn modelId="{C4933D5C-7561-4463-9818-34C4654785EE}" srcId="{40273A5E-266F-4CA2-9A34-3C9B91ACF5D8}" destId="{9C4B3584-94F3-45B9-89BF-6F8A7C238308}" srcOrd="1" destOrd="0" parTransId="{2515BA8B-B588-4BBA-ACF9-44BA8D39DBA4}" sibTransId="{B787A301-7ABF-4DDD-9ECE-4EE72FED1E12}"/>
    <dgm:cxn modelId="{9BA17884-0476-406A-B800-87FDD86F5D36}" type="presOf" srcId="{BA0500C3-1A4B-4A47-8788-FB59A6CBB1CF}" destId="{B2341E62-13E3-43FA-82DA-9ED0F5D4EB61}" srcOrd="0" destOrd="0" presId="urn:microsoft.com/office/officeart/2005/8/layout/vList2"/>
    <dgm:cxn modelId="{81590A6C-2A8E-418B-B2AB-6287C6F94F2A}" type="presOf" srcId="{01FFC84F-AEEC-4578-991F-4D0D8913DD38}" destId="{AA4F3B7B-33B9-47D0-ADC4-833DA1EB9B07}" srcOrd="0" destOrd="0" presId="urn:microsoft.com/office/officeart/2005/8/layout/vList2"/>
    <dgm:cxn modelId="{64569111-97AA-49B4-81E7-9502EEC8DB68}" srcId="{40273A5E-266F-4CA2-9A34-3C9B91ACF5D8}" destId="{871F3802-3960-438C-A801-6334D677F177}" srcOrd="3" destOrd="0" parTransId="{C29314D0-F387-4D54-B943-78C1F8C9F3C2}" sibTransId="{511A6EE4-B515-4B05-948A-584FFC2E716E}"/>
    <dgm:cxn modelId="{69F8F845-AFCF-4693-B604-DDF5C288E1EF}" type="presParOf" srcId="{C38B9D20-B920-485B-AE6A-25784678941B}" destId="{B2341E62-13E3-43FA-82DA-9ED0F5D4EB61}" srcOrd="0" destOrd="0" presId="urn:microsoft.com/office/officeart/2005/8/layout/vList2"/>
    <dgm:cxn modelId="{CF2082F8-ACE3-492A-8154-EA576F638C41}" type="presParOf" srcId="{C38B9D20-B920-485B-AE6A-25784678941B}" destId="{1288D11B-0E2F-46AC-9CF4-D36A299F2696}" srcOrd="1" destOrd="0" presId="urn:microsoft.com/office/officeart/2005/8/layout/vList2"/>
    <dgm:cxn modelId="{C6B97CF9-2F54-49D4-998F-8AE43D2E13EC}" type="presParOf" srcId="{C38B9D20-B920-485B-AE6A-25784678941B}" destId="{EE58EEA8-BBE3-4D3D-8450-5BA9969DF267}" srcOrd="2" destOrd="0" presId="urn:microsoft.com/office/officeart/2005/8/layout/vList2"/>
    <dgm:cxn modelId="{DE28A02A-0894-4E06-BCDA-8192636E6EC4}" type="presParOf" srcId="{C38B9D20-B920-485B-AE6A-25784678941B}" destId="{89CE9E09-27DB-4D98-9B54-41DEA3172FF1}" srcOrd="3" destOrd="0" presId="urn:microsoft.com/office/officeart/2005/8/layout/vList2"/>
    <dgm:cxn modelId="{E070B5F1-9B2D-48A9-83A5-659361C9FE2A}" type="presParOf" srcId="{C38B9D20-B920-485B-AE6A-25784678941B}" destId="{EAF6019D-421F-493A-856E-F30CC43F6C7C}" srcOrd="4" destOrd="0" presId="urn:microsoft.com/office/officeart/2005/8/layout/vList2"/>
    <dgm:cxn modelId="{61B1E92F-FDCF-4DD7-B5E6-6D272FD8417E}" type="presParOf" srcId="{C38B9D20-B920-485B-AE6A-25784678941B}" destId="{248CADCD-9D90-4CE5-BB4C-5E451577FEA3}" srcOrd="5" destOrd="0" presId="urn:microsoft.com/office/officeart/2005/8/layout/vList2"/>
    <dgm:cxn modelId="{E5DE55E2-3852-4D36-B4F2-2A0306E0C754}" type="presParOf" srcId="{C38B9D20-B920-485B-AE6A-25784678941B}" destId="{041867DB-8568-43A6-BDC7-070F38758670}" srcOrd="6" destOrd="0" presId="urn:microsoft.com/office/officeart/2005/8/layout/vList2"/>
    <dgm:cxn modelId="{B02539FA-00BA-4514-A335-0095BFDED852}" type="presParOf" srcId="{C38B9D20-B920-485B-AE6A-25784678941B}" destId="{7D237FFE-85F2-4BFE-ADE5-ACFEECBDEC88}" srcOrd="7" destOrd="0" presId="urn:microsoft.com/office/officeart/2005/8/layout/vList2"/>
    <dgm:cxn modelId="{2F514BEF-C8D4-4DE0-9529-A1974A805678}" type="presParOf" srcId="{C38B9D20-B920-485B-AE6A-25784678941B}" destId="{AA4F3B7B-33B9-47D0-ADC4-833DA1EB9B0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F1AB9B-1BB9-4979-A3CA-634880E6999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en-US"/>
        </a:p>
      </dgm:t>
    </dgm:pt>
    <dgm:pt modelId="{72337A00-9E78-4AB6-8822-317126AE0329}">
      <dgm:prSet/>
      <dgm:spPr/>
      <dgm:t>
        <a:bodyPr/>
        <a:lstStyle/>
        <a:p>
          <a:pPr>
            <a:lnSpc>
              <a:spcPct val="100000"/>
            </a:lnSpc>
          </a:pPr>
          <a:r>
            <a:rPr lang="es-ES" b="1" dirty="0"/>
            <a:t>OBJETIVOS:</a:t>
          </a:r>
          <a:r>
            <a:rPr lang="es-ES" b="1" dirty="0">
              <a:latin typeface="Calibri Light" panose="020F0302020204030204"/>
            </a:rPr>
            <a:t> </a:t>
          </a:r>
          <a:br>
            <a:rPr lang="es-ES" b="1" dirty="0">
              <a:latin typeface="Calibri Light" panose="020F0302020204030204"/>
            </a:rPr>
          </a:br>
          <a:r>
            <a:rPr lang="es-ES" dirty="0"/>
            <a:t>Evaluar el uso de las terapias de reperfusión en pacientes con OACIC.</a:t>
          </a:r>
          <a:endParaRPr lang="en-US" dirty="0">
            <a:latin typeface="Calibri Light" panose="020F0302020204030204"/>
          </a:endParaRPr>
        </a:p>
      </dgm:t>
    </dgm:pt>
    <dgm:pt modelId="{6E94DF76-1D4A-4ACC-B20A-B7C80E847CB6}" type="parTrans" cxnId="{D5155093-E595-47D5-B2D2-CC5D8A6EC0FE}">
      <dgm:prSet/>
      <dgm:spPr/>
      <dgm:t>
        <a:bodyPr/>
        <a:lstStyle/>
        <a:p>
          <a:endParaRPr lang="en-US"/>
        </a:p>
      </dgm:t>
    </dgm:pt>
    <dgm:pt modelId="{94C82BF3-0DFB-4ED8-A6E4-787E2CC22F83}" type="sibTrans" cxnId="{D5155093-E595-47D5-B2D2-CC5D8A6EC0F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C513F9D6-B4F5-4748-971A-DE2045258AB1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s-ES" b="1" dirty="0"/>
            <a:t>MATERIAL Y </a:t>
          </a:r>
          <a:r>
            <a:rPr lang="es-ES" b="1" dirty="0">
              <a:latin typeface="Calibri Light" panose="020F0302020204030204"/>
            </a:rPr>
            <a:t>MÉTODOS:</a:t>
          </a:r>
          <a:br>
            <a:rPr lang="es-ES" b="1" dirty="0">
              <a:latin typeface="Calibri Light" panose="020F0302020204030204"/>
            </a:rPr>
          </a:br>
          <a:r>
            <a:rPr lang="es-ES" dirty="0">
              <a:latin typeface="Calibri Light" panose="020F0302020204030204"/>
            </a:rPr>
            <a:t>Estudio de cohortes</a:t>
          </a:r>
          <a:r>
            <a:rPr lang="es-ES" dirty="0"/>
            <a:t> </a:t>
          </a:r>
          <a:r>
            <a:rPr lang="es-ES" dirty="0">
              <a:latin typeface="Calibri Light" panose="020F0302020204030204"/>
            </a:rPr>
            <a:t>retrospectivo</a:t>
          </a:r>
          <a:r>
            <a:rPr lang="es-ES" dirty="0"/>
            <a:t> de pacientes con OACIC</a:t>
          </a:r>
          <a:r>
            <a:rPr lang="es-ES" dirty="0">
              <a:latin typeface="Calibri Light" panose="020F0302020204030204"/>
            </a:rPr>
            <a:t>.</a:t>
          </a:r>
          <a:br>
            <a:rPr lang="es-ES" dirty="0">
              <a:latin typeface="Calibri Light" panose="020F0302020204030204"/>
            </a:rPr>
          </a:br>
          <a:r>
            <a:rPr lang="es-ES" dirty="0">
              <a:latin typeface="Calibri Light" panose="020F0302020204030204"/>
            </a:rPr>
            <a:t>Multicéntrico: Registro</a:t>
          </a:r>
          <a:r>
            <a:rPr lang="es-ES" dirty="0"/>
            <a:t> NORDICTUS (</a:t>
          </a:r>
          <a:r>
            <a:rPr lang="es-ES" dirty="0">
              <a:latin typeface="Calibri Light" panose="020F0302020204030204"/>
            </a:rPr>
            <a:t>12</a:t>
          </a:r>
          <a:r>
            <a:rPr lang="es-ES" dirty="0"/>
            <a:t> centros</a:t>
          </a:r>
          <a:r>
            <a:rPr lang="es-ES" dirty="0">
              <a:latin typeface="Calibri Light" panose="020F0302020204030204"/>
            </a:rPr>
            <a:t>): </a:t>
          </a:r>
          <a:r>
            <a:rPr lang="es-ES" dirty="0">
              <a:solidFill>
                <a:srgbClr val="010000"/>
              </a:solidFill>
              <a:latin typeface="Calibri Light" panose="020F0302020204030204"/>
            </a:rPr>
            <a:t>León</a:t>
          </a:r>
          <a:r>
            <a:rPr lang="es-ES" dirty="0">
              <a:latin typeface="Calibri Light" panose="020F0302020204030204"/>
            </a:rPr>
            <a:t>, Valladolid, Burgos, Asturias, A </a:t>
          </a:r>
          <a:r>
            <a:rPr lang="es-ES" dirty="0" smtClean="0">
              <a:latin typeface="Calibri Light" panose="020F0302020204030204"/>
            </a:rPr>
            <a:t>Coruña</a:t>
          </a:r>
          <a:r>
            <a:rPr lang="es-ES" dirty="0">
              <a:latin typeface="Calibri Light" panose="020F0302020204030204"/>
            </a:rPr>
            <a:t>, Santiago de Compostela, Bilbao, San Sebastián, Álava, Zaragoza</a:t>
          </a:r>
          <a:r>
            <a:rPr lang="es-ES" dirty="0">
              <a:solidFill>
                <a:srgbClr val="010000"/>
              </a:solidFill>
              <a:latin typeface="Calibri Light" panose="020F0302020204030204"/>
            </a:rPr>
            <a:t>.</a:t>
          </a:r>
          <a:r>
            <a:rPr lang="es-ES" dirty="0">
              <a:latin typeface="Calibri Light" panose="020F0302020204030204"/>
            </a:rPr>
            <a:t/>
          </a:r>
          <a:br>
            <a:rPr lang="es-ES" dirty="0">
              <a:latin typeface="Calibri Light" panose="020F0302020204030204"/>
            </a:rPr>
          </a:br>
          <a:r>
            <a:rPr lang="es-ES" dirty="0">
              <a:latin typeface="Calibri Light" panose="020F0302020204030204"/>
            </a:rPr>
            <a:t>Periodo</a:t>
          </a:r>
          <a:r>
            <a:rPr lang="es-ES" dirty="0"/>
            <a:t> 30/11/2017 al 16/01/2023. </a:t>
          </a:r>
          <a:r>
            <a:rPr lang="es-ES" dirty="0">
              <a:latin typeface="Calibri Light" panose="020F0302020204030204"/>
            </a:rPr>
            <a:t/>
          </a:r>
          <a:br>
            <a:rPr lang="es-ES" dirty="0">
              <a:latin typeface="Calibri Light" panose="020F0302020204030204"/>
            </a:rPr>
          </a:br>
          <a:r>
            <a:rPr lang="es-ES" dirty="0"/>
            <a:t>Se clasificaron según la opción terapéutica (TEV/</a:t>
          </a:r>
          <a:r>
            <a:rPr lang="es-ES" dirty="0" err="1"/>
            <a:t>rt</a:t>
          </a:r>
          <a:r>
            <a:rPr lang="es-ES" dirty="0"/>
            <a:t> PA) y la severidad del déficit (</a:t>
          </a:r>
          <a:r>
            <a:rPr lang="es-ES" dirty="0" err="1"/>
            <a:t>NIHss</a:t>
          </a:r>
          <a:r>
            <a:rPr lang="es-ES" dirty="0"/>
            <a:t> ingreso ≥6).</a:t>
          </a:r>
          <a:endParaRPr lang="en-US" dirty="0">
            <a:latin typeface="Calibri Light" panose="020F0302020204030204"/>
          </a:endParaRPr>
        </a:p>
      </dgm:t>
    </dgm:pt>
    <dgm:pt modelId="{05A4C3AF-0794-4477-90AA-224F2A27C9AB}" type="parTrans" cxnId="{14FAEC4E-F328-410D-9A4D-933A83DF6747}">
      <dgm:prSet/>
      <dgm:spPr/>
      <dgm:t>
        <a:bodyPr/>
        <a:lstStyle/>
        <a:p>
          <a:endParaRPr lang="en-US"/>
        </a:p>
      </dgm:t>
    </dgm:pt>
    <dgm:pt modelId="{9C1C7780-2B4D-4444-9EBD-2A4D46C87FCB}" type="sibTrans" cxnId="{14FAEC4E-F328-410D-9A4D-933A83DF674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D7C5DEE-C285-457E-AFDE-61D702CE33C3}" type="pres">
      <dgm:prSet presAssocID="{7BF1AB9B-1BB9-4979-A3CA-634880E6999A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2D3E24F-F56C-4C40-B4BA-0E2417A54EA0}" type="pres">
      <dgm:prSet presAssocID="{72337A00-9E78-4AB6-8822-317126AE0329}" presName="compNode" presStyleCnt="0"/>
      <dgm:spPr/>
    </dgm:pt>
    <dgm:pt modelId="{551C328B-54BE-40CA-91BA-724387A05D19}" type="pres">
      <dgm:prSet presAssocID="{72337A00-9E78-4AB6-8822-317126AE0329}" presName="bgRect" presStyleLbl="bgShp" presStyleIdx="0" presStyleCnt="2"/>
      <dgm:spPr/>
    </dgm:pt>
    <dgm:pt modelId="{0E75F2C5-7D23-4E5C-8DDE-B425650B0BAF}" type="pres">
      <dgm:prSet presAssocID="{72337A00-9E78-4AB6-8822-317126AE032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s-ES"/>
        </a:p>
      </dgm:t>
      <dgm:extLst>
        <a:ext uri="{E40237B7-FDA0-4F09-8148-C483321AD2D9}">
          <dgm14:cNvPr xmlns:dgm14="http://schemas.microsoft.com/office/drawing/2010/diagram" id="0" name="" descr="Diana"/>
        </a:ext>
      </dgm:extLst>
    </dgm:pt>
    <dgm:pt modelId="{8883B79C-2C08-4878-B92D-E11E84BEBF08}" type="pres">
      <dgm:prSet presAssocID="{72337A00-9E78-4AB6-8822-317126AE0329}" presName="spaceRect" presStyleCnt="0"/>
      <dgm:spPr/>
    </dgm:pt>
    <dgm:pt modelId="{255A097D-0AC7-4612-A8FF-D6A751558274}" type="pres">
      <dgm:prSet presAssocID="{72337A00-9E78-4AB6-8822-317126AE0329}" presName="parTx" presStyleLbl="revTx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A81ADEAB-2984-489E-8569-73A7DC2ACDAD}" type="pres">
      <dgm:prSet presAssocID="{94C82BF3-0DFB-4ED8-A6E4-787E2CC22F83}" presName="sibTrans" presStyleCnt="0"/>
      <dgm:spPr/>
    </dgm:pt>
    <dgm:pt modelId="{1E957B9C-895A-4B62-84BE-812CDDE52529}" type="pres">
      <dgm:prSet presAssocID="{C513F9D6-B4F5-4748-971A-DE2045258AB1}" presName="compNode" presStyleCnt="0"/>
      <dgm:spPr/>
    </dgm:pt>
    <dgm:pt modelId="{186A93CA-47BC-4F2B-B8AD-4C03E26CE380}" type="pres">
      <dgm:prSet presAssocID="{C513F9D6-B4F5-4748-971A-DE2045258AB1}" presName="bgRect" presStyleLbl="bgShp" presStyleIdx="1" presStyleCnt="2"/>
      <dgm:spPr/>
    </dgm:pt>
    <dgm:pt modelId="{F070EDF2-27F0-49C6-AF77-5A4F9597F046}" type="pres">
      <dgm:prSet presAssocID="{C513F9D6-B4F5-4748-971A-DE2045258AB1}" presName="iconRect" presStyleLbl="node1" presStyleIdx="1" presStyleCnt="2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s-ES"/>
        </a:p>
      </dgm:t>
      <dgm:extLst>
        <a:ext uri="{E40237B7-FDA0-4F09-8148-C483321AD2D9}">
          <dgm14:cNvPr xmlns:dgm14="http://schemas.microsoft.com/office/drawing/2010/diagram" id="0" name="" descr="Estetoscopio"/>
        </a:ext>
      </dgm:extLst>
    </dgm:pt>
    <dgm:pt modelId="{77207E26-578F-4C1F-A7C9-C664A60D9D9D}" type="pres">
      <dgm:prSet presAssocID="{C513F9D6-B4F5-4748-971A-DE2045258AB1}" presName="spaceRect" presStyleCnt="0"/>
      <dgm:spPr/>
    </dgm:pt>
    <dgm:pt modelId="{CCF4980D-882D-42DA-B38A-1EFFF60AB377}" type="pres">
      <dgm:prSet presAssocID="{C513F9D6-B4F5-4748-971A-DE2045258AB1}" presName="parTx" presStyleLbl="revTx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</dgm:ptLst>
  <dgm:cxnLst>
    <dgm:cxn modelId="{D5155093-E595-47D5-B2D2-CC5D8A6EC0FE}" srcId="{7BF1AB9B-1BB9-4979-A3CA-634880E6999A}" destId="{72337A00-9E78-4AB6-8822-317126AE0329}" srcOrd="0" destOrd="0" parTransId="{6E94DF76-1D4A-4ACC-B20A-B7C80E847CB6}" sibTransId="{94C82BF3-0DFB-4ED8-A6E4-787E2CC22F83}"/>
    <dgm:cxn modelId="{14FAEC4E-F328-410D-9A4D-933A83DF6747}" srcId="{7BF1AB9B-1BB9-4979-A3CA-634880E6999A}" destId="{C513F9D6-B4F5-4748-971A-DE2045258AB1}" srcOrd="1" destOrd="0" parTransId="{05A4C3AF-0794-4477-90AA-224F2A27C9AB}" sibTransId="{9C1C7780-2B4D-4444-9EBD-2A4D46C87FCB}"/>
    <dgm:cxn modelId="{05A60F9C-2B3D-4405-9265-AD141685ED89}" type="presOf" srcId="{C513F9D6-B4F5-4748-971A-DE2045258AB1}" destId="{CCF4980D-882D-42DA-B38A-1EFFF60AB377}" srcOrd="0" destOrd="0" presId="urn:microsoft.com/office/officeart/2018/2/layout/IconVerticalSolidList"/>
    <dgm:cxn modelId="{42A3D333-7891-47D8-AE81-812F38001064}" type="presOf" srcId="{72337A00-9E78-4AB6-8822-317126AE0329}" destId="{255A097D-0AC7-4612-A8FF-D6A751558274}" srcOrd="0" destOrd="0" presId="urn:microsoft.com/office/officeart/2018/2/layout/IconVerticalSolidList"/>
    <dgm:cxn modelId="{46D6FB03-DF60-429C-9DF5-8400EF1E4C2F}" type="presOf" srcId="{7BF1AB9B-1BB9-4979-A3CA-634880E6999A}" destId="{9D7C5DEE-C285-457E-AFDE-61D702CE33C3}" srcOrd="0" destOrd="0" presId="urn:microsoft.com/office/officeart/2018/2/layout/IconVerticalSolidList"/>
    <dgm:cxn modelId="{5732D973-12F5-4EB9-AAD2-F01DADDA1A8F}" type="presParOf" srcId="{9D7C5DEE-C285-457E-AFDE-61D702CE33C3}" destId="{C2D3E24F-F56C-4C40-B4BA-0E2417A54EA0}" srcOrd="0" destOrd="0" presId="urn:microsoft.com/office/officeart/2018/2/layout/IconVerticalSolidList"/>
    <dgm:cxn modelId="{1E846870-7D98-4962-91A5-B6DBE81648C6}" type="presParOf" srcId="{C2D3E24F-F56C-4C40-B4BA-0E2417A54EA0}" destId="{551C328B-54BE-40CA-91BA-724387A05D19}" srcOrd="0" destOrd="0" presId="urn:microsoft.com/office/officeart/2018/2/layout/IconVerticalSolidList"/>
    <dgm:cxn modelId="{C091CE86-70FC-45CE-9E1B-4901ED4609B2}" type="presParOf" srcId="{C2D3E24F-F56C-4C40-B4BA-0E2417A54EA0}" destId="{0E75F2C5-7D23-4E5C-8DDE-B425650B0BAF}" srcOrd="1" destOrd="0" presId="urn:microsoft.com/office/officeart/2018/2/layout/IconVerticalSolidList"/>
    <dgm:cxn modelId="{C9183F64-718F-4FE7-A609-7EB582705F66}" type="presParOf" srcId="{C2D3E24F-F56C-4C40-B4BA-0E2417A54EA0}" destId="{8883B79C-2C08-4878-B92D-E11E84BEBF08}" srcOrd="2" destOrd="0" presId="urn:microsoft.com/office/officeart/2018/2/layout/IconVerticalSolidList"/>
    <dgm:cxn modelId="{E36436C6-CC86-4DE1-AC89-317EC5146245}" type="presParOf" srcId="{C2D3E24F-F56C-4C40-B4BA-0E2417A54EA0}" destId="{255A097D-0AC7-4612-A8FF-D6A751558274}" srcOrd="3" destOrd="0" presId="urn:microsoft.com/office/officeart/2018/2/layout/IconVerticalSolidList"/>
    <dgm:cxn modelId="{9430814D-E1CA-487F-8EB8-1722B11B1882}" type="presParOf" srcId="{9D7C5DEE-C285-457E-AFDE-61D702CE33C3}" destId="{A81ADEAB-2984-489E-8569-73A7DC2ACDAD}" srcOrd="1" destOrd="0" presId="urn:microsoft.com/office/officeart/2018/2/layout/IconVerticalSolidList"/>
    <dgm:cxn modelId="{C9CED55A-80D9-45A9-B9E6-72AAE54AD903}" type="presParOf" srcId="{9D7C5DEE-C285-457E-AFDE-61D702CE33C3}" destId="{1E957B9C-895A-4B62-84BE-812CDDE52529}" srcOrd="2" destOrd="0" presId="urn:microsoft.com/office/officeart/2018/2/layout/IconVerticalSolidList"/>
    <dgm:cxn modelId="{F081B7ED-06DA-45D6-BE3F-C2993A416903}" type="presParOf" srcId="{1E957B9C-895A-4B62-84BE-812CDDE52529}" destId="{186A93CA-47BC-4F2B-B8AD-4C03E26CE380}" srcOrd="0" destOrd="0" presId="urn:microsoft.com/office/officeart/2018/2/layout/IconVerticalSolidList"/>
    <dgm:cxn modelId="{91D5D9F6-1B7F-4EBD-AACB-689E193945F2}" type="presParOf" srcId="{1E957B9C-895A-4B62-84BE-812CDDE52529}" destId="{F070EDF2-27F0-49C6-AF77-5A4F9597F046}" srcOrd="1" destOrd="0" presId="urn:microsoft.com/office/officeart/2018/2/layout/IconVerticalSolidList"/>
    <dgm:cxn modelId="{EB72F346-1ED3-4BC6-97B9-FE58F0DA1710}" type="presParOf" srcId="{1E957B9C-895A-4B62-84BE-812CDDE52529}" destId="{77207E26-578F-4C1F-A7C9-C664A60D9D9D}" srcOrd="2" destOrd="0" presId="urn:microsoft.com/office/officeart/2018/2/layout/IconVerticalSolidList"/>
    <dgm:cxn modelId="{13B5453B-9DDE-402C-9733-161CE6FE811E}" type="presParOf" srcId="{1E957B9C-895A-4B62-84BE-812CDDE52529}" destId="{CCF4980D-882D-42DA-B38A-1EFFF60AB37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BDBD30B-B223-4FDC-B0E0-757B50100740}" type="doc">
      <dgm:prSet loTypeId="urn:microsoft.com/office/officeart/2005/8/layout/hierarchy2" loCatId="hierarchy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es-ES"/>
        </a:p>
      </dgm:t>
    </dgm:pt>
    <dgm:pt modelId="{CC3331CC-6488-44C1-907D-0005CC33D82F}">
      <dgm:prSet phldrT="[Texto]" phldr="0"/>
      <dgm:spPr/>
      <dgm:t>
        <a:bodyPr/>
        <a:lstStyle/>
        <a:p>
          <a:r>
            <a:rPr lang="es-ES">
              <a:latin typeface="Calibri Light" panose="020F0302020204030204"/>
            </a:rPr>
            <a:t>N=64</a:t>
          </a:r>
          <a:endParaRPr lang="es-ES"/>
        </a:p>
      </dgm:t>
    </dgm:pt>
    <dgm:pt modelId="{E7552D75-72F6-4234-938D-A02C4ADCF581}" type="parTrans" cxnId="{55E300C1-23BA-4187-987D-2F7F65731B0B}">
      <dgm:prSet/>
      <dgm:spPr/>
      <dgm:t>
        <a:bodyPr/>
        <a:lstStyle/>
        <a:p>
          <a:endParaRPr lang="es-ES"/>
        </a:p>
      </dgm:t>
    </dgm:pt>
    <dgm:pt modelId="{ABDB6F2A-546D-437A-BE28-66F7449E369D}" type="sibTrans" cxnId="{55E300C1-23BA-4187-987D-2F7F65731B0B}">
      <dgm:prSet/>
      <dgm:spPr/>
      <dgm:t>
        <a:bodyPr/>
        <a:lstStyle/>
        <a:p>
          <a:endParaRPr lang="es-ES"/>
        </a:p>
      </dgm:t>
    </dgm:pt>
    <dgm:pt modelId="{8109822A-C56E-4E31-A8E7-6884DDA5FB48}">
      <dgm:prSet phldrT="[Texto]" phldr="0"/>
      <dgm:spPr/>
      <dgm:t>
        <a:bodyPr/>
        <a:lstStyle/>
        <a:p>
          <a:pPr rtl="0"/>
          <a:r>
            <a:rPr lang="es-ES" dirty="0">
              <a:latin typeface="Calibri Light" panose="020F0302020204030204"/>
            </a:rPr>
            <a:t>Tratamiento endovascular  N=40</a:t>
          </a:r>
          <a:endParaRPr lang="es-ES" dirty="0"/>
        </a:p>
      </dgm:t>
    </dgm:pt>
    <dgm:pt modelId="{9C43BD69-60F3-4AED-9A87-A3D2ED98B183}" type="parTrans" cxnId="{BCBC24EB-351B-4B8F-A8E0-8133F68C22CB}">
      <dgm:prSet/>
      <dgm:spPr/>
      <dgm:t>
        <a:bodyPr/>
        <a:lstStyle/>
        <a:p>
          <a:endParaRPr lang="es-ES"/>
        </a:p>
      </dgm:t>
    </dgm:pt>
    <dgm:pt modelId="{B4E3A77B-7FD7-4C50-8E31-B86084EE32E1}" type="sibTrans" cxnId="{BCBC24EB-351B-4B8F-A8E0-8133F68C22CB}">
      <dgm:prSet/>
      <dgm:spPr/>
      <dgm:t>
        <a:bodyPr/>
        <a:lstStyle/>
        <a:p>
          <a:endParaRPr lang="es-ES"/>
        </a:p>
      </dgm:t>
    </dgm:pt>
    <dgm:pt modelId="{C6A6A455-6513-4A48-B89F-E4AA1E197EF3}">
      <dgm:prSet phldrT="[Texto]" phldr="0"/>
      <dgm:spPr/>
      <dgm:t>
        <a:bodyPr/>
        <a:lstStyle/>
        <a:p>
          <a:pPr rtl="0"/>
          <a:r>
            <a:rPr lang="es-ES">
              <a:latin typeface="Calibri Light" panose="020F0302020204030204"/>
            </a:rPr>
            <a:t>Tratamiento endovascular + </a:t>
          </a:r>
          <a:r>
            <a:rPr lang="es-ES" err="1">
              <a:latin typeface="Calibri Light" panose="020F0302020204030204"/>
            </a:rPr>
            <a:t>rtPA</a:t>
          </a:r>
          <a:r>
            <a:rPr lang="es-ES">
              <a:latin typeface="Calibri Light" panose="020F0302020204030204"/>
            </a:rPr>
            <a:t> N=10</a:t>
          </a:r>
          <a:endParaRPr lang="es-ES"/>
        </a:p>
      </dgm:t>
    </dgm:pt>
    <dgm:pt modelId="{DC4BE538-426C-4996-99EC-A7850132892A}" type="parTrans" cxnId="{8799AF79-A506-4D3B-AD3C-F5D0F027BB84}">
      <dgm:prSet/>
      <dgm:spPr/>
      <dgm:t>
        <a:bodyPr/>
        <a:lstStyle/>
        <a:p>
          <a:endParaRPr lang="es-ES"/>
        </a:p>
      </dgm:t>
    </dgm:pt>
    <dgm:pt modelId="{F4401284-31C5-4A22-ADE7-4C7DA8250483}" type="sibTrans" cxnId="{8799AF79-A506-4D3B-AD3C-F5D0F027BB84}">
      <dgm:prSet/>
      <dgm:spPr/>
      <dgm:t>
        <a:bodyPr/>
        <a:lstStyle/>
        <a:p>
          <a:endParaRPr lang="es-ES"/>
        </a:p>
      </dgm:t>
    </dgm:pt>
    <dgm:pt modelId="{932217F4-91C4-401C-A8AD-A6F1423CEE9F}">
      <dgm:prSet phldrT="[Texto]" phldr="0"/>
      <dgm:spPr/>
      <dgm:t>
        <a:bodyPr/>
        <a:lstStyle/>
        <a:p>
          <a:pPr rtl="0"/>
          <a:r>
            <a:rPr lang="es-ES">
              <a:latin typeface="Calibri Light" panose="020F0302020204030204"/>
            </a:rPr>
            <a:t>Sólo tratamiento endovascular N=30</a:t>
          </a:r>
          <a:endParaRPr lang="es-ES"/>
        </a:p>
      </dgm:t>
    </dgm:pt>
    <dgm:pt modelId="{15F655DA-4A61-4523-8DC1-20C18A62B543}" type="parTrans" cxnId="{BF28A072-3482-4D99-8A80-974A5EF77FB2}">
      <dgm:prSet/>
      <dgm:spPr/>
      <dgm:t>
        <a:bodyPr/>
        <a:lstStyle/>
        <a:p>
          <a:endParaRPr lang="es-ES"/>
        </a:p>
      </dgm:t>
    </dgm:pt>
    <dgm:pt modelId="{A079E9E2-32C0-4C60-992B-358BA352ABF5}" type="sibTrans" cxnId="{BF28A072-3482-4D99-8A80-974A5EF77FB2}">
      <dgm:prSet/>
      <dgm:spPr/>
      <dgm:t>
        <a:bodyPr/>
        <a:lstStyle/>
        <a:p>
          <a:endParaRPr lang="es-ES"/>
        </a:p>
      </dgm:t>
    </dgm:pt>
    <dgm:pt modelId="{0389DBE7-DEE0-4C57-A5A8-2DF2EB3CD13C}">
      <dgm:prSet phldrT="[Texto]" phldr="0"/>
      <dgm:spPr/>
      <dgm:t>
        <a:bodyPr/>
        <a:lstStyle/>
        <a:p>
          <a:pPr rtl="0"/>
          <a:r>
            <a:rPr lang="es-ES" err="1">
              <a:latin typeface="Calibri Light" panose="020F0302020204030204"/>
            </a:rPr>
            <a:t>rtPA</a:t>
          </a:r>
          <a:r>
            <a:rPr lang="es-ES">
              <a:latin typeface="Calibri Light" panose="020F0302020204030204"/>
            </a:rPr>
            <a:t> N=24</a:t>
          </a:r>
          <a:endParaRPr lang="es-ES"/>
        </a:p>
      </dgm:t>
    </dgm:pt>
    <dgm:pt modelId="{7104C8E9-D452-4348-A8F7-79E75A303D93}" type="parTrans" cxnId="{DDA8DDB2-6FEC-4F3B-92D1-F39B8C6C6158}">
      <dgm:prSet/>
      <dgm:spPr/>
      <dgm:t>
        <a:bodyPr/>
        <a:lstStyle/>
        <a:p>
          <a:endParaRPr lang="es-ES"/>
        </a:p>
      </dgm:t>
    </dgm:pt>
    <dgm:pt modelId="{01400FAD-208E-431A-96AC-13A904CC7983}" type="sibTrans" cxnId="{DDA8DDB2-6FEC-4F3B-92D1-F39B8C6C6158}">
      <dgm:prSet/>
      <dgm:spPr/>
      <dgm:t>
        <a:bodyPr/>
        <a:lstStyle/>
        <a:p>
          <a:endParaRPr lang="es-ES"/>
        </a:p>
      </dgm:t>
    </dgm:pt>
    <dgm:pt modelId="{6F8511EF-A5BD-42EB-B148-EF325F923F0A}" type="pres">
      <dgm:prSet presAssocID="{BBDBD30B-B223-4FDC-B0E0-757B5010074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D90E296-3DBD-445E-B4E9-959F0AC908EF}" type="pres">
      <dgm:prSet presAssocID="{CC3331CC-6488-44C1-907D-0005CC33D82F}" presName="root1" presStyleCnt="0"/>
      <dgm:spPr/>
    </dgm:pt>
    <dgm:pt modelId="{1FA94EFA-3C4A-4722-978B-04AD21BBA29E}" type="pres">
      <dgm:prSet presAssocID="{CC3331CC-6488-44C1-907D-0005CC33D82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922CCEF-0006-4877-A5EC-F553CF8DA3A2}" type="pres">
      <dgm:prSet presAssocID="{CC3331CC-6488-44C1-907D-0005CC33D82F}" presName="level2hierChild" presStyleCnt="0"/>
      <dgm:spPr/>
    </dgm:pt>
    <dgm:pt modelId="{9B76A970-A0B0-4765-AC03-15B5BF949D9A}" type="pres">
      <dgm:prSet presAssocID="{9C43BD69-60F3-4AED-9A87-A3D2ED98B183}" presName="conn2-1" presStyleLbl="parChTrans1D2" presStyleIdx="0" presStyleCnt="2"/>
      <dgm:spPr/>
      <dgm:t>
        <a:bodyPr/>
        <a:lstStyle/>
        <a:p>
          <a:endParaRPr lang="es-ES"/>
        </a:p>
      </dgm:t>
    </dgm:pt>
    <dgm:pt modelId="{8361AFC0-FA17-4640-96D9-F673D25B8046}" type="pres">
      <dgm:prSet presAssocID="{9C43BD69-60F3-4AED-9A87-A3D2ED98B183}" presName="connTx" presStyleLbl="parChTrans1D2" presStyleIdx="0" presStyleCnt="2"/>
      <dgm:spPr/>
      <dgm:t>
        <a:bodyPr/>
        <a:lstStyle/>
        <a:p>
          <a:endParaRPr lang="es-ES"/>
        </a:p>
      </dgm:t>
    </dgm:pt>
    <dgm:pt modelId="{0CFDBDA5-12FE-420D-972D-30FEDD67DABE}" type="pres">
      <dgm:prSet presAssocID="{8109822A-C56E-4E31-A8E7-6884DDA5FB48}" presName="root2" presStyleCnt="0"/>
      <dgm:spPr/>
    </dgm:pt>
    <dgm:pt modelId="{93247D4C-85AB-4647-AC63-643249AAD18C}" type="pres">
      <dgm:prSet presAssocID="{8109822A-C56E-4E31-A8E7-6884DDA5FB48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72BEE50-9EFF-4EAD-AAD1-9BC6DE8A25A1}" type="pres">
      <dgm:prSet presAssocID="{8109822A-C56E-4E31-A8E7-6884DDA5FB48}" presName="level3hierChild" presStyleCnt="0"/>
      <dgm:spPr/>
    </dgm:pt>
    <dgm:pt modelId="{359CD232-5F5E-4C7E-90EC-7636BF6E494D}" type="pres">
      <dgm:prSet presAssocID="{DC4BE538-426C-4996-99EC-A7850132892A}" presName="conn2-1" presStyleLbl="parChTrans1D3" presStyleIdx="0" presStyleCnt="2"/>
      <dgm:spPr/>
      <dgm:t>
        <a:bodyPr/>
        <a:lstStyle/>
        <a:p>
          <a:endParaRPr lang="es-ES"/>
        </a:p>
      </dgm:t>
    </dgm:pt>
    <dgm:pt modelId="{6CFB4343-19E9-4CE8-AD9D-679D4F1F4B6D}" type="pres">
      <dgm:prSet presAssocID="{DC4BE538-426C-4996-99EC-A7850132892A}" presName="connTx" presStyleLbl="parChTrans1D3" presStyleIdx="0" presStyleCnt="2"/>
      <dgm:spPr/>
      <dgm:t>
        <a:bodyPr/>
        <a:lstStyle/>
        <a:p>
          <a:endParaRPr lang="es-ES"/>
        </a:p>
      </dgm:t>
    </dgm:pt>
    <dgm:pt modelId="{58307DCE-E7B4-4061-A45E-6890B3A7B892}" type="pres">
      <dgm:prSet presAssocID="{C6A6A455-6513-4A48-B89F-E4AA1E197EF3}" presName="root2" presStyleCnt="0"/>
      <dgm:spPr/>
    </dgm:pt>
    <dgm:pt modelId="{883279BE-1F95-409E-89FB-5DF693378BBE}" type="pres">
      <dgm:prSet presAssocID="{C6A6A455-6513-4A48-B89F-E4AA1E197EF3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053F9F-5CC9-4F0B-8A7B-1810E13FBEA6}" type="pres">
      <dgm:prSet presAssocID="{C6A6A455-6513-4A48-B89F-E4AA1E197EF3}" presName="level3hierChild" presStyleCnt="0"/>
      <dgm:spPr/>
    </dgm:pt>
    <dgm:pt modelId="{1F69F976-B0A0-4AE9-A644-849F0E5EA0BE}" type="pres">
      <dgm:prSet presAssocID="{15F655DA-4A61-4523-8DC1-20C18A62B543}" presName="conn2-1" presStyleLbl="parChTrans1D3" presStyleIdx="1" presStyleCnt="2"/>
      <dgm:spPr/>
      <dgm:t>
        <a:bodyPr/>
        <a:lstStyle/>
        <a:p>
          <a:endParaRPr lang="es-ES"/>
        </a:p>
      </dgm:t>
    </dgm:pt>
    <dgm:pt modelId="{4BEBC3EC-E570-47C9-8721-8C4B851989BC}" type="pres">
      <dgm:prSet presAssocID="{15F655DA-4A61-4523-8DC1-20C18A62B543}" presName="connTx" presStyleLbl="parChTrans1D3" presStyleIdx="1" presStyleCnt="2"/>
      <dgm:spPr/>
      <dgm:t>
        <a:bodyPr/>
        <a:lstStyle/>
        <a:p>
          <a:endParaRPr lang="es-ES"/>
        </a:p>
      </dgm:t>
    </dgm:pt>
    <dgm:pt modelId="{2B5F0B18-E9A7-4C1A-B242-B2B0E89BE9E5}" type="pres">
      <dgm:prSet presAssocID="{932217F4-91C4-401C-A8AD-A6F1423CEE9F}" presName="root2" presStyleCnt="0"/>
      <dgm:spPr/>
    </dgm:pt>
    <dgm:pt modelId="{CA67EBA6-EFFC-4995-BBEB-B640728306EB}" type="pres">
      <dgm:prSet presAssocID="{932217F4-91C4-401C-A8AD-A6F1423CEE9F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9DA07E6-A399-446A-985E-DE537664799F}" type="pres">
      <dgm:prSet presAssocID="{932217F4-91C4-401C-A8AD-A6F1423CEE9F}" presName="level3hierChild" presStyleCnt="0"/>
      <dgm:spPr/>
    </dgm:pt>
    <dgm:pt modelId="{D43985F6-0BE6-46F6-9BC3-6FBCF5CB9013}" type="pres">
      <dgm:prSet presAssocID="{7104C8E9-D452-4348-A8F7-79E75A303D93}" presName="conn2-1" presStyleLbl="parChTrans1D2" presStyleIdx="1" presStyleCnt="2"/>
      <dgm:spPr/>
      <dgm:t>
        <a:bodyPr/>
        <a:lstStyle/>
        <a:p>
          <a:endParaRPr lang="es-ES"/>
        </a:p>
      </dgm:t>
    </dgm:pt>
    <dgm:pt modelId="{1960AF68-6DC1-472C-B049-1186897DB74D}" type="pres">
      <dgm:prSet presAssocID="{7104C8E9-D452-4348-A8F7-79E75A303D93}" presName="connTx" presStyleLbl="parChTrans1D2" presStyleIdx="1" presStyleCnt="2"/>
      <dgm:spPr/>
      <dgm:t>
        <a:bodyPr/>
        <a:lstStyle/>
        <a:p>
          <a:endParaRPr lang="es-ES"/>
        </a:p>
      </dgm:t>
    </dgm:pt>
    <dgm:pt modelId="{C93C641A-D1B1-40AA-9655-D7863616E227}" type="pres">
      <dgm:prSet presAssocID="{0389DBE7-DEE0-4C57-A5A8-2DF2EB3CD13C}" presName="root2" presStyleCnt="0"/>
      <dgm:spPr/>
    </dgm:pt>
    <dgm:pt modelId="{819BE442-A542-4F12-BBBB-B4EF6E9DBAF2}" type="pres">
      <dgm:prSet presAssocID="{0389DBE7-DEE0-4C57-A5A8-2DF2EB3CD13C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A2488C3-2922-4D2A-9CCC-93743DB0166F}" type="pres">
      <dgm:prSet presAssocID="{0389DBE7-DEE0-4C57-A5A8-2DF2EB3CD13C}" presName="level3hierChild" presStyleCnt="0"/>
      <dgm:spPr/>
    </dgm:pt>
  </dgm:ptLst>
  <dgm:cxnLst>
    <dgm:cxn modelId="{BB13E8A5-A8B5-45C5-A0C8-EF41E2F91E3C}" type="presOf" srcId="{0389DBE7-DEE0-4C57-A5A8-2DF2EB3CD13C}" destId="{819BE442-A542-4F12-BBBB-B4EF6E9DBAF2}" srcOrd="0" destOrd="0" presId="urn:microsoft.com/office/officeart/2005/8/layout/hierarchy2"/>
    <dgm:cxn modelId="{1CA2570A-132E-4860-9E34-EF4B61107233}" type="presOf" srcId="{BBDBD30B-B223-4FDC-B0E0-757B50100740}" destId="{6F8511EF-A5BD-42EB-B148-EF325F923F0A}" srcOrd="0" destOrd="0" presId="urn:microsoft.com/office/officeart/2005/8/layout/hierarchy2"/>
    <dgm:cxn modelId="{0EFFB798-88D6-40D6-94E3-E1948CDD71EB}" type="presOf" srcId="{932217F4-91C4-401C-A8AD-A6F1423CEE9F}" destId="{CA67EBA6-EFFC-4995-BBEB-B640728306EB}" srcOrd="0" destOrd="0" presId="urn:microsoft.com/office/officeart/2005/8/layout/hierarchy2"/>
    <dgm:cxn modelId="{1DDC83B4-9676-4409-AD5E-1AFEE1931E5E}" type="presOf" srcId="{7104C8E9-D452-4348-A8F7-79E75A303D93}" destId="{D43985F6-0BE6-46F6-9BC3-6FBCF5CB9013}" srcOrd="0" destOrd="0" presId="urn:microsoft.com/office/officeart/2005/8/layout/hierarchy2"/>
    <dgm:cxn modelId="{F05B3E8D-C3A9-436A-9BBC-DE6FE0470E0E}" type="presOf" srcId="{15F655DA-4A61-4523-8DC1-20C18A62B543}" destId="{1F69F976-B0A0-4AE9-A644-849F0E5EA0BE}" srcOrd="0" destOrd="0" presId="urn:microsoft.com/office/officeart/2005/8/layout/hierarchy2"/>
    <dgm:cxn modelId="{922B026D-2B65-453C-A2D4-02EA589E1D55}" type="presOf" srcId="{9C43BD69-60F3-4AED-9A87-A3D2ED98B183}" destId="{9B76A970-A0B0-4765-AC03-15B5BF949D9A}" srcOrd="0" destOrd="0" presId="urn:microsoft.com/office/officeart/2005/8/layout/hierarchy2"/>
    <dgm:cxn modelId="{BCBC24EB-351B-4B8F-A8E0-8133F68C22CB}" srcId="{CC3331CC-6488-44C1-907D-0005CC33D82F}" destId="{8109822A-C56E-4E31-A8E7-6884DDA5FB48}" srcOrd="0" destOrd="0" parTransId="{9C43BD69-60F3-4AED-9A87-A3D2ED98B183}" sibTransId="{B4E3A77B-7FD7-4C50-8E31-B86084EE32E1}"/>
    <dgm:cxn modelId="{DDA8DDB2-6FEC-4F3B-92D1-F39B8C6C6158}" srcId="{CC3331CC-6488-44C1-907D-0005CC33D82F}" destId="{0389DBE7-DEE0-4C57-A5A8-2DF2EB3CD13C}" srcOrd="1" destOrd="0" parTransId="{7104C8E9-D452-4348-A8F7-79E75A303D93}" sibTransId="{01400FAD-208E-431A-96AC-13A904CC7983}"/>
    <dgm:cxn modelId="{BF28A072-3482-4D99-8A80-974A5EF77FB2}" srcId="{8109822A-C56E-4E31-A8E7-6884DDA5FB48}" destId="{932217F4-91C4-401C-A8AD-A6F1423CEE9F}" srcOrd="1" destOrd="0" parTransId="{15F655DA-4A61-4523-8DC1-20C18A62B543}" sibTransId="{A079E9E2-32C0-4C60-992B-358BA352ABF5}"/>
    <dgm:cxn modelId="{861CBCA0-997B-4401-A39F-53EB216B80AC}" type="presOf" srcId="{DC4BE538-426C-4996-99EC-A7850132892A}" destId="{6CFB4343-19E9-4CE8-AD9D-679D4F1F4B6D}" srcOrd="1" destOrd="0" presId="urn:microsoft.com/office/officeart/2005/8/layout/hierarchy2"/>
    <dgm:cxn modelId="{7125F74B-37AE-48BA-B2AB-3B720C3D6C44}" type="presOf" srcId="{DC4BE538-426C-4996-99EC-A7850132892A}" destId="{359CD232-5F5E-4C7E-90EC-7636BF6E494D}" srcOrd="0" destOrd="0" presId="urn:microsoft.com/office/officeart/2005/8/layout/hierarchy2"/>
    <dgm:cxn modelId="{00AD98F7-821C-4F2F-9E50-C2550C56D065}" type="presOf" srcId="{C6A6A455-6513-4A48-B89F-E4AA1E197EF3}" destId="{883279BE-1F95-409E-89FB-5DF693378BBE}" srcOrd="0" destOrd="0" presId="urn:microsoft.com/office/officeart/2005/8/layout/hierarchy2"/>
    <dgm:cxn modelId="{8799AF79-A506-4D3B-AD3C-F5D0F027BB84}" srcId="{8109822A-C56E-4E31-A8E7-6884DDA5FB48}" destId="{C6A6A455-6513-4A48-B89F-E4AA1E197EF3}" srcOrd="0" destOrd="0" parTransId="{DC4BE538-426C-4996-99EC-A7850132892A}" sibTransId="{F4401284-31C5-4A22-ADE7-4C7DA8250483}"/>
    <dgm:cxn modelId="{55E300C1-23BA-4187-987D-2F7F65731B0B}" srcId="{BBDBD30B-B223-4FDC-B0E0-757B50100740}" destId="{CC3331CC-6488-44C1-907D-0005CC33D82F}" srcOrd="0" destOrd="0" parTransId="{E7552D75-72F6-4234-938D-A02C4ADCF581}" sibTransId="{ABDB6F2A-546D-437A-BE28-66F7449E369D}"/>
    <dgm:cxn modelId="{9767D1AD-9FC7-4B4E-A33E-CE6C0D5F1233}" type="presOf" srcId="{CC3331CC-6488-44C1-907D-0005CC33D82F}" destId="{1FA94EFA-3C4A-4722-978B-04AD21BBA29E}" srcOrd="0" destOrd="0" presId="urn:microsoft.com/office/officeart/2005/8/layout/hierarchy2"/>
    <dgm:cxn modelId="{DCCEFF13-9D0F-495C-A4AD-0166FA9E434D}" type="presOf" srcId="{15F655DA-4A61-4523-8DC1-20C18A62B543}" destId="{4BEBC3EC-E570-47C9-8721-8C4B851989BC}" srcOrd="1" destOrd="0" presId="urn:microsoft.com/office/officeart/2005/8/layout/hierarchy2"/>
    <dgm:cxn modelId="{90F6BD6E-07CE-49DA-8CAD-27FBF840D2F1}" type="presOf" srcId="{8109822A-C56E-4E31-A8E7-6884DDA5FB48}" destId="{93247D4C-85AB-4647-AC63-643249AAD18C}" srcOrd="0" destOrd="0" presId="urn:microsoft.com/office/officeart/2005/8/layout/hierarchy2"/>
    <dgm:cxn modelId="{8CD41258-FAA5-450E-A3D3-CD59E6FCD081}" type="presOf" srcId="{7104C8E9-D452-4348-A8F7-79E75A303D93}" destId="{1960AF68-6DC1-472C-B049-1186897DB74D}" srcOrd="1" destOrd="0" presId="urn:microsoft.com/office/officeart/2005/8/layout/hierarchy2"/>
    <dgm:cxn modelId="{D2213263-6E9C-46FD-B4FB-9521DE900298}" type="presOf" srcId="{9C43BD69-60F3-4AED-9A87-A3D2ED98B183}" destId="{8361AFC0-FA17-4640-96D9-F673D25B8046}" srcOrd="1" destOrd="0" presId="urn:microsoft.com/office/officeart/2005/8/layout/hierarchy2"/>
    <dgm:cxn modelId="{46ED4588-CA59-4085-A7EF-FAB2269713E9}" type="presParOf" srcId="{6F8511EF-A5BD-42EB-B148-EF325F923F0A}" destId="{5D90E296-3DBD-445E-B4E9-959F0AC908EF}" srcOrd="0" destOrd="0" presId="urn:microsoft.com/office/officeart/2005/8/layout/hierarchy2"/>
    <dgm:cxn modelId="{4B286419-24EA-4027-BF83-B4EF1D2F8CC2}" type="presParOf" srcId="{5D90E296-3DBD-445E-B4E9-959F0AC908EF}" destId="{1FA94EFA-3C4A-4722-978B-04AD21BBA29E}" srcOrd="0" destOrd="0" presId="urn:microsoft.com/office/officeart/2005/8/layout/hierarchy2"/>
    <dgm:cxn modelId="{87DC6D60-95A6-4B68-94DF-EB5C064A62FB}" type="presParOf" srcId="{5D90E296-3DBD-445E-B4E9-959F0AC908EF}" destId="{4922CCEF-0006-4877-A5EC-F553CF8DA3A2}" srcOrd="1" destOrd="0" presId="urn:microsoft.com/office/officeart/2005/8/layout/hierarchy2"/>
    <dgm:cxn modelId="{2F3B21EC-4B7E-49BC-A26B-BA4D460902FC}" type="presParOf" srcId="{4922CCEF-0006-4877-A5EC-F553CF8DA3A2}" destId="{9B76A970-A0B0-4765-AC03-15B5BF949D9A}" srcOrd="0" destOrd="0" presId="urn:microsoft.com/office/officeart/2005/8/layout/hierarchy2"/>
    <dgm:cxn modelId="{9ABE96CC-E34D-4A80-9B93-EB97051F0F57}" type="presParOf" srcId="{9B76A970-A0B0-4765-AC03-15B5BF949D9A}" destId="{8361AFC0-FA17-4640-96D9-F673D25B8046}" srcOrd="0" destOrd="0" presId="urn:microsoft.com/office/officeart/2005/8/layout/hierarchy2"/>
    <dgm:cxn modelId="{7371C734-63C7-440C-9EF8-6E20A5CF1AFD}" type="presParOf" srcId="{4922CCEF-0006-4877-A5EC-F553CF8DA3A2}" destId="{0CFDBDA5-12FE-420D-972D-30FEDD67DABE}" srcOrd="1" destOrd="0" presId="urn:microsoft.com/office/officeart/2005/8/layout/hierarchy2"/>
    <dgm:cxn modelId="{6D10F3FB-F2F9-4AF2-968E-A21DBD56E948}" type="presParOf" srcId="{0CFDBDA5-12FE-420D-972D-30FEDD67DABE}" destId="{93247D4C-85AB-4647-AC63-643249AAD18C}" srcOrd="0" destOrd="0" presId="urn:microsoft.com/office/officeart/2005/8/layout/hierarchy2"/>
    <dgm:cxn modelId="{C7B157B3-6574-4208-B2CE-86C9CBA4AD37}" type="presParOf" srcId="{0CFDBDA5-12FE-420D-972D-30FEDD67DABE}" destId="{472BEE50-9EFF-4EAD-AAD1-9BC6DE8A25A1}" srcOrd="1" destOrd="0" presId="urn:microsoft.com/office/officeart/2005/8/layout/hierarchy2"/>
    <dgm:cxn modelId="{983E5A2B-C1D4-442C-A79E-51ED7766B947}" type="presParOf" srcId="{472BEE50-9EFF-4EAD-AAD1-9BC6DE8A25A1}" destId="{359CD232-5F5E-4C7E-90EC-7636BF6E494D}" srcOrd="0" destOrd="0" presId="urn:microsoft.com/office/officeart/2005/8/layout/hierarchy2"/>
    <dgm:cxn modelId="{EC85DE2D-378A-4F6E-BB83-3951BF728816}" type="presParOf" srcId="{359CD232-5F5E-4C7E-90EC-7636BF6E494D}" destId="{6CFB4343-19E9-4CE8-AD9D-679D4F1F4B6D}" srcOrd="0" destOrd="0" presId="urn:microsoft.com/office/officeart/2005/8/layout/hierarchy2"/>
    <dgm:cxn modelId="{8A33841A-F67F-43B6-85F2-725488510828}" type="presParOf" srcId="{472BEE50-9EFF-4EAD-AAD1-9BC6DE8A25A1}" destId="{58307DCE-E7B4-4061-A45E-6890B3A7B892}" srcOrd="1" destOrd="0" presId="urn:microsoft.com/office/officeart/2005/8/layout/hierarchy2"/>
    <dgm:cxn modelId="{079B0DEC-F409-4EBA-BF3B-50BB07BCE09B}" type="presParOf" srcId="{58307DCE-E7B4-4061-A45E-6890B3A7B892}" destId="{883279BE-1F95-409E-89FB-5DF693378BBE}" srcOrd="0" destOrd="0" presId="urn:microsoft.com/office/officeart/2005/8/layout/hierarchy2"/>
    <dgm:cxn modelId="{FC486231-7B2A-433F-B603-2072515EFFE7}" type="presParOf" srcId="{58307DCE-E7B4-4061-A45E-6890B3A7B892}" destId="{CB053F9F-5CC9-4F0B-8A7B-1810E13FBEA6}" srcOrd="1" destOrd="0" presId="urn:microsoft.com/office/officeart/2005/8/layout/hierarchy2"/>
    <dgm:cxn modelId="{9C2DA1F1-CD62-4628-89EE-6A420857C3F1}" type="presParOf" srcId="{472BEE50-9EFF-4EAD-AAD1-9BC6DE8A25A1}" destId="{1F69F976-B0A0-4AE9-A644-849F0E5EA0BE}" srcOrd="2" destOrd="0" presId="urn:microsoft.com/office/officeart/2005/8/layout/hierarchy2"/>
    <dgm:cxn modelId="{1BF5DEFE-C90B-44B1-9670-46411A9ABEA9}" type="presParOf" srcId="{1F69F976-B0A0-4AE9-A644-849F0E5EA0BE}" destId="{4BEBC3EC-E570-47C9-8721-8C4B851989BC}" srcOrd="0" destOrd="0" presId="urn:microsoft.com/office/officeart/2005/8/layout/hierarchy2"/>
    <dgm:cxn modelId="{8EFDB752-4684-44A2-982D-48EAF5DE7310}" type="presParOf" srcId="{472BEE50-9EFF-4EAD-AAD1-9BC6DE8A25A1}" destId="{2B5F0B18-E9A7-4C1A-B242-B2B0E89BE9E5}" srcOrd="3" destOrd="0" presId="urn:microsoft.com/office/officeart/2005/8/layout/hierarchy2"/>
    <dgm:cxn modelId="{5C4C6607-35AD-4543-AE43-DA5497B7169B}" type="presParOf" srcId="{2B5F0B18-E9A7-4C1A-B242-B2B0E89BE9E5}" destId="{CA67EBA6-EFFC-4995-BBEB-B640728306EB}" srcOrd="0" destOrd="0" presId="urn:microsoft.com/office/officeart/2005/8/layout/hierarchy2"/>
    <dgm:cxn modelId="{76BC9700-F247-463A-B3A9-8ED90869A4F6}" type="presParOf" srcId="{2B5F0B18-E9A7-4C1A-B242-B2B0E89BE9E5}" destId="{49DA07E6-A399-446A-985E-DE537664799F}" srcOrd="1" destOrd="0" presId="urn:microsoft.com/office/officeart/2005/8/layout/hierarchy2"/>
    <dgm:cxn modelId="{D8AE89FD-1FBD-4DC4-BE8F-33E0040D35E5}" type="presParOf" srcId="{4922CCEF-0006-4877-A5EC-F553CF8DA3A2}" destId="{D43985F6-0BE6-46F6-9BC3-6FBCF5CB9013}" srcOrd="2" destOrd="0" presId="urn:microsoft.com/office/officeart/2005/8/layout/hierarchy2"/>
    <dgm:cxn modelId="{9D771C70-163B-402F-9F6A-5751A3850BF8}" type="presParOf" srcId="{D43985F6-0BE6-46F6-9BC3-6FBCF5CB9013}" destId="{1960AF68-6DC1-472C-B049-1186897DB74D}" srcOrd="0" destOrd="0" presId="urn:microsoft.com/office/officeart/2005/8/layout/hierarchy2"/>
    <dgm:cxn modelId="{114E7530-A1D7-4696-986C-0DA104B868B6}" type="presParOf" srcId="{4922CCEF-0006-4877-A5EC-F553CF8DA3A2}" destId="{C93C641A-D1B1-40AA-9655-D7863616E227}" srcOrd="3" destOrd="0" presId="urn:microsoft.com/office/officeart/2005/8/layout/hierarchy2"/>
    <dgm:cxn modelId="{95C3288E-0951-42E6-B237-3E7159B76646}" type="presParOf" srcId="{C93C641A-D1B1-40AA-9655-D7863616E227}" destId="{819BE442-A542-4F12-BBBB-B4EF6E9DBAF2}" srcOrd="0" destOrd="0" presId="urn:microsoft.com/office/officeart/2005/8/layout/hierarchy2"/>
    <dgm:cxn modelId="{311910CD-F16F-48A9-B9F5-39EEE0B55EAA}" type="presParOf" srcId="{C93C641A-D1B1-40AA-9655-D7863616E227}" destId="{1A2488C3-2922-4D2A-9CCC-93743DB0166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30DC7B1-E8BA-4A70-A438-847E2F66D9CF}" type="doc">
      <dgm:prSet loTypeId="urn:microsoft.com/office/officeart/2005/8/layout/hChevron3" loCatId="process" qsTypeId="urn:microsoft.com/office/officeart/2005/8/quickstyle/3d4" qsCatId="3D" csTypeId="urn:microsoft.com/office/officeart/2005/8/colors/accent1_3" csCatId="accent1" phldr="1"/>
      <dgm:spPr/>
    </dgm:pt>
    <dgm:pt modelId="{7B5A8B61-1E92-48FA-9178-25E6F1038251}">
      <dgm:prSet phldrT="[Texto]" phldr="0"/>
      <dgm:spPr/>
      <dgm:t>
        <a:bodyPr/>
        <a:lstStyle/>
        <a:p>
          <a:r>
            <a:rPr lang="es-ES" dirty="0">
              <a:latin typeface="Calibri"/>
              <a:ea typeface="Calibri"/>
              <a:cs typeface="Calibri"/>
            </a:rPr>
            <a:t>OR (95%): 24.4 (3.3-250)</a:t>
          </a:r>
          <a:endParaRPr lang="es-ES" dirty="0"/>
        </a:p>
      </dgm:t>
    </dgm:pt>
    <dgm:pt modelId="{ECBF14D8-FA2D-4D78-B85B-6FA64620794A}" type="parTrans" cxnId="{B28E16E2-C36D-40A9-BA80-ACA850E298C2}">
      <dgm:prSet/>
      <dgm:spPr/>
      <dgm:t>
        <a:bodyPr/>
        <a:lstStyle/>
        <a:p>
          <a:endParaRPr lang="es-ES"/>
        </a:p>
      </dgm:t>
    </dgm:pt>
    <dgm:pt modelId="{469C07E5-63E3-461C-B99E-395B8D9DE667}" type="sibTrans" cxnId="{B28E16E2-C36D-40A9-BA80-ACA850E298C2}">
      <dgm:prSet/>
      <dgm:spPr/>
      <dgm:t>
        <a:bodyPr/>
        <a:lstStyle/>
        <a:p>
          <a:endParaRPr lang="es-ES"/>
        </a:p>
      </dgm:t>
    </dgm:pt>
    <dgm:pt modelId="{E8167837-30E7-4CFB-933B-0E6C5036E145}">
      <dgm:prSet phldr="0"/>
      <dgm:spPr/>
      <dgm:t>
        <a:bodyPr/>
        <a:lstStyle/>
        <a:p>
          <a:pPr rtl="0"/>
          <a:r>
            <a:rPr lang="es-ES">
              <a:latin typeface="Calibri"/>
              <a:ea typeface="Calibri"/>
              <a:cs typeface="Calibri"/>
            </a:rPr>
            <a:t>Regresión logística múltiple</a:t>
          </a:r>
          <a:br>
            <a:rPr lang="es-ES">
              <a:latin typeface="Calibri"/>
              <a:ea typeface="Calibri"/>
              <a:cs typeface="Calibri"/>
            </a:rPr>
          </a:br>
          <a:r>
            <a:rPr lang="es-ES">
              <a:latin typeface="Calibri"/>
              <a:ea typeface="Calibri"/>
              <a:cs typeface="Calibri"/>
            </a:rPr>
            <a:t>Colaterales &gt; 50%</a:t>
          </a:r>
          <a:endParaRPr lang="en-US">
            <a:latin typeface="Calibri"/>
            <a:ea typeface="Calibri"/>
            <a:cs typeface="Calibri"/>
          </a:endParaRPr>
        </a:p>
      </dgm:t>
    </dgm:pt>
    <dgm:pt modelId="{2B5FEB7D-1060-4A86-B20E-D9B88DFD8DF9}" type="parTrans" cxnId="{911A9F26-2B54-424F-BB7E-8AA39AE67248}">
      <dgm:prSet/>
      <dgm:spPr/>
      <dgm:t>
        <a:bodyPr/>
        <a:lstStyle/>
        <a:p>
          <a:endParaRPr lang="es-ES"/>
        </a:p>
      </dgm:t>
    </dgm:pt>
    <dgm:pt modelId="{B1EDEF2A-E1BE-4136-8992-177D0E5EE525}" type="sibTrans" cxnId="{911A9F26-2B54-424F-BB7E-8AA39AE67248}">
      <dgm:prSet/>
      <dgm:spPr/>
      <dgm:t>
        <a:bodyPr/>
        <a:lstStyle/>
        <a:p>
          <a:endParaRPr lang="es-ES"/>
        </a:p>
      </dgm:t>
    </dgm:pt>
    <dgm:pt modelId="{39714C57-04A6-442A-A6E6-58F575364F23}">
      <dgm:prSet phldr="0"/>
      <dgm:spPr/>
      <dgm:t>
        <a:bodyPr/>
        <a:lstStyle/>
        <a:p>
          <a:r>
            <a:rPr lang="es-ES">
              <a:latin typeface="Calibri"/>
              <a:ea typeface="Calibri"/>
              <a:cs typeface="Calibri"/>
            </a:rPr>
            <a:t>P(&lt;0.001)</a:t>
          </a:r>
          <a:endParaRPr lang="en-US">
            <a:latin typeface="Calibri"/>
            <a:ea typeface="Calibri"/>
            <a:cs typeface="Calibri"/>
          </a:endParaRPr>
        </a:p>
      </dgm:t>
    </dgm:pt>
    <dgm:pt modelId="{CA33F735-78F8-46F4-B856-2EACFFB021E4}" type="parTrans" cxnId="{E7C56778-C4E2-43A3-9DA2-A824A1240C7E}">
      <dgm:prSet/>
      <dgm:spPr/>
      <dgm:t>
        <a:bodyPr/>
        <a:lstStyle/>
        <a:p>
          <a:endParaRPr lang="es-ES"/>
        </a:p>
      </dgm:t>
    </dgm:pt>
    <dgm:pt modelId="{9082F077-0F6C-4F40-8587-A4B0E44955E1}" type="sibTrans" cxnId="{E7C56778-C4E2-43A3-9DA2-A824A1240C7E}">
      <dgm:prSet/>
      <dgm:spPr/>
      <dgm:t>
        <a:bodyPr/>
        <a:lstStyle/>
        <a:p>
          <a:endParaRPr lang="es-ES"/>
        </a:p>
      </dgm:t>
    </dgm:pt>
    <dgm:pt modelId="{9818D7E2-1EC5-4EA8-B018-C9D5711ACD94}" type="pres">
      <dgm:prSet presAssocID="{F30DC7B1-E8BA-4A70-A438-847E2F66D9CF}" presName="Name0" presStyleCnt="0">
        <dgm:presLayoutVars>
          <dgm:dir/>
          <dgm:resizeHandles val="exact"/>
        </dgm:presLayoutVars>
      </dgm:prSet>
      <dgm:spPr/>
    </dgm:pt>
    <dgm:pt modelId="{3CFE21B0-0C8A-4808-B157-B7D3DC05271A}" type="pres">
      <dgm:prSet presAssocID="{E8167837-30E7-4CFB-933B-0E6C5036E145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4EF91C4-1C95-48BF-A30A-8A30B5EC2394}" type="pres">
      <dgm:prSet presAssocID="{B1EDEF2A-E1BE-4136-8992-177D0E5EE525}" presName="parSpace" presStyleCnt="0"/>
      <dgm:spPr/>
    </dgm:pt>
    <dgm:pt modelId="{123063DD-A529-44B9-8090-7D09ECA50B8B}" type="pres">
      <dgm:prSet presAssocID="{39714C57-04A6-442A-A6E6-58F575364F23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4F92D63-CCCE-4C59-9373-078B3776F700}" type="pres">
      <dgm:prSet presAssocID="{9082F077-0F6C-4F40-8587-A4B0E44955E1}" presName="parSpace" presStyleCnt="0"/>
      <dgm:spPr/>
    </dgm:pt>
    <dgm:pt modelId="{0D10A210-A9FF-48C2-8560-D3A7EC93D499}" type="pres">
      <dgm:prSet presAssocID="{7B5A8B61-1E92-48FA-9178-25E6F1038251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A59BA08-A0B0-4270-9F47-7A09D7976A36}" type="presOf" srcId="{7B5A8B61-1E92-48FA-9178-25E6F1038251}" destId="{0D10A210-A9FF-48C2-8560-D3A7EC93D499}" srcOrd="0" destOrd="0" presId="urn:microsoft.com/office/officeart/2005/8/layout/hChevron3"/>
    <dgm:cxn modelId="{B28E16E2-C36D-40A9-BA80-ACA850E298C2}" srcId="{F30DC7B1-E8BA-4A70-A438-847E2F66D9CF}" destId="{7B5A8B61-1E92-48FA-9178-25E6F1038251}" srcOrd="2" destOrd="0" parTransId="{ECBF14D8-FA2D-4D78-B85B-6FA64620794A}" sibTransId="{469C07E5-63E3-461C-B99E-395B8D9DE667}"/>
    <dgm:cxn modelId="{911A9F26-2B54-424F-BB7E-8AA39AE67248}" srcId="{F30DC7B1-E8BA-4A70-A438-847E2F66D9CF}" destId="{E8167837-30E7-4CFB-933B-0E6C5036E145}" srcOrd="0" destOrd="0" parTransId="{2B5FEB7D-1060-4A86-B20E-D9B88DFD8DF9}" sibTransId="{B1EDEF2A-E1BE-4136-8992-177D0E5EE525}"/>
    <dgm:cxn modelId="{E7C56778-C4E2-43A3-9DA2-A824A1240C7E}" srcId="{F30DC7B1-E8BA-4A70-A438-847E2F66D9CF}" destId="{39714C57-04A6-442A-A6E6-58F575364F23}" srcOrd="1" destOrd="0" parTransId="{CA33F735-78F8-46F4-B856-2EACFFB021E4}" sibTransId="{9082F077-0F6C-4F40-8587-A4B0E44955E1}"/>
    <dgm:cxn modelId="{AA4820C5-9410-4908-8F3B-68BDEFEBEB21}" type="presOf" srcId="{39714C57-04A6-442A-A6E6-58F575364F23}" destId="{123063DD-A529-44B9-8090-7D09ECA50B8B}" srcOrd="0" destOrd="0" presId="urn:microsoft.com/office/officeart/2005/8/layout/hChevron3"/>
    <dgm:cxn modelId="{A3309360-6414-43E9-9705-E8D58D44CF72}" type="presOf" srcId="{E8167837-30E7-4CFB-933B-0E6C5036E145}" destId="{3CFE21B0-0C8A-4808-B157-B7D3DC05271A}" srcOrd="0" destOrd="0" presId="urn:microsoft.com/office/officeart/2005/8/layout/hChevron3"/>
    <dgm:cxn modelId="{4433C5E7-B8F9-4C07-A7AD-A945CFAF8F0E}" type="presOf" srcId="{F30DC7B1-E8BA-4A70-A438-847E2F66D9CF}" destId="{9818D7E2-1EC5-4EA8-B018-C9D5711ACD94}" srcOrd="0" destOrd="0" presId="urn:microsoft.com/office/officeart/2005/8/layout/hChevron3"/>
    <dgm:cxn modelId="{2E538A74-9D2D-4162-BDA7-588FBFEA082D}" type="presParOf" srcId="{9818D7E2-1EC5-4EA8-B018-C9D5711ACD94}" destId="{3CFE21B0-0C8A-4808-B157-B7D3DC05271A}" srcOrd="0" destOrd="0" presId="urn:microsoft.com/office/officeart/2005/8/layout/hChevron3"/>
    <dgm:cxn modelId="{F4A73906-FC7A-470A-8EF3-C472874ADB3B}" type="presParOf" srcId="{9818D7E2-1EC5-4EA8-B018-C9D5711ACD94}" destId="{74EF91C4-1C95-48BF-A30A-8A30B5EC2394}" srcOrd="1" destOrd="0" presId="urn:microsoft.com/office/officeart/2005/8/layout/hChevron3"/>
    <dgm:cxn modelId="{0573F8D7-99B4-4167-98AB-29D41938EF23}" type="presParOf" srcId="{9818D7E2-1EC5-4EA8-B018-C9D5711ACD94}" destId="{123063DD-A529-44B9-8090-7D09ECA50B8B}" srcOrd="2" destOrd="0" presId="urn:microsoft.com/office/officeart/2005/8/layout/hChevron3"/>
    <dgm:cxn modelId="{22239790-9D1A-4D89-BC62-57955752CFA5}" type="presParOf" srcId="{9818D7E2-1EC5-4EA8-B018-C9D5711ACD94}" destId="{C4F92D63-CCCE-4C59-9373-078B3776F700}" srcOrd="3" destOrd="0" presId="urn:microsoft.com/office/officeart/2005/8/layout/hChevron3"/>
    <dgm:cxn modelId="{48631BF3-405C-413F-B2B3-2C5371377DA6}" type="presParOf" srcId="{9818D7E2-1EC5-4EA8-B018-C9D5711ACD94}" destId="{0D10A210-A9FF-48C2-8560-D3A7EC93D499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B88361F-80F0-4268-80DB-365182DB4530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504286E-903A-4FBF-8758-458E724183BC}">
      <dgm:prSet/>
      <dgm:spPr/>
      <dgm:t>
        <a:bodyPr/>
        <a:lstStyle/>
        <a:p>
          <a:pPr rtl="0"/>
          <a:r>
            <a:rPr lang="es-ES" dirty="0">
              <a:latin typeface="Calibri Light" panose="020F0302020204030204"/>
            </a:rPr>
            <a:t>Estudios</a:t>
          </a:r>
          <a:r>
            <a:rPr lang="es-ES" dirty="0"/>
            <a:t> </a:t>
          </a:r>
          <a:r>
            <a:rPr lang="es-ES" dirty="0">
              <a:latin typeface="Calibri Light" panose="020F0302020204030204"/>
            </a:rPr>
            <a:t>-&gt; asocian TEV a mejor</a:t>
          </a:r>
          <a:r>
            <a:rPr lang="es-ES" dirty="0"/>
            <a:t> evolución </a:t>
          </a:r>
          <a:r>
            <a:rPr lang="es-ES" dirty="0">
              <a:latin typeface="Calibri Light" panose="020F0302020204030204"/>
            </a:rPr>
            <a:t>si </a:t>
          </a:r>
          <a:r>
            <a:rPr lang="es-ES" dirty="0"/>
            <a:t>NIHSS ≥</a:t>
          </a:r>
          <a:r>
            <a:rPr lang="es-ES" dirty="0">
              <a:latin typeface="Calibri Light" panose="020F0302020204030204"/>
            </a:rPr>
            <a:t>6.</a:t>
          </a:r>
          <a:endParaRPr lang="en-US" dirty="0">
            <a:latin typeface="Calibri Light" panose="020F0302020204030204"/>
          </a:endParaRPr>
        </a:p>
      </dgm:t>
    </dgm:pt>
    <dgm:pt modelId="{93B18784-D7EA-4E59-BE55-11BDEFB1ADE2}" type="parTrans" cxnId="{EFAD4125-D11C-4F89-B902-17AD000D179C}">
      <dgm:prSet/>
      <dgm:spPr/>
      <dgm:t>
        <a:bodyPr/>
        <a:lstStyle/>
        <a:p>
          <a:endParaRPr lang="en-US"/>
        </a:p>
      </dgm:t>
    </dgm:pt>
    <dgm:pt modelId="{E670567F-7E04-45B9-A4CB-B0EB02119626}" type="sibTrans" cxnId="{EFAD4125-D11C-4F89-B902-17AD000D179C}">
      <dgm:prSet phldrT="1"/>
      <dgm:spPr/>
      <dgm:t>
        <a:bodyPr/>
        <a:lstStyle/>
        <a:p>
          <a:endParaRPr lang="en-US"/>
        </a:p>
      </dgm:t>
    </dgm:pt>
    <dgm:pt modelId="{A75FD497-12E0-472A-8811-D4B5710FCF69}">
      <dgm:prSet/>
      <dgm:spPr/>
      <dgm:t>
        <a:bodyPr/>
        <a:lstStyle/>
        <a:p>
          <a:pPr rtl="0"/>
          <a:r>
            <a:rPr lang="es-ES" dirty="0">
              <a:latin typeface="Calibri Light" panose="020F0302020204030204"/>
            </a:rPr>
            <a:t>Subgrupo </a:t>
          </a:r>
          <a:r>
            <a:rPr lang="es-ES" dirty="0"/>
            <a:t>NIHSS ≥6</a:t>
          </a:r>
          <a:r>
            <a:rPr lang="es-ES" dirty="0">
              <a:latin typeface="Calibri Light" panose="020F0302020204030204"/>
            </a:rPr>
            <a:t> -&gt;</a:t>
          </a:r>
          <a:r>
            <a:rPr lang="es-ES" dirty="0"/>
            <a:t> </a:t>
          </a:r>
          <a:r>
            <a:rPr lang="es-ES" dirty="0">
              <a:latin typeface="Calibri Light" panose="020F0302020204030204"/>
            </a:rPr>
            <a:t>sin</a:t>
          </a:r>
          <a:r>
            <a:rPr lang="es-ES" dirty="0"/>
            <a:t> diferencias entre TEV y </a:t>
          </a:r>
          <a:r>
            <a:rPr lang="es-ES" dirty="0" err="1"/>
            <a:t>rtPA</a:t>
          </a:r>
          <a:r>
            <a:rPr lang="es-ES" dirty="0"/>
            <a:t>.</a:t>
          </a:r>
          <a:endParaRPr lang="en-US" dirty="0"/>
        </a:p>
      </dgm:t>
    </dgm:pt>
    <dgm:pt modelId="{B5BB9805-7C44-4621-A52A-30A9C5D46ADB}" type="parTrans" cxnId="{8473A04E-F2E7-4FD8-8807-34E065209E1B}">
      <dgm:prSet/>
      <dgm:spPr/>
      <dgm:t>
        <a:bodyPr/>
        <a:lstStyle/>
        <a:p>
          <a:endParaRPr lang="en-US"/>
        </a:p>
      </dgm:t>
    </dgm:pt>
    <dgm:pt modelId="{F444C357-93DC-478D-A6C5-571272D6C955}" type="sibTrans" cxnId="{8473A04E-F2E7-4FD8-8807-34E065209E1B}">
      <dgm:prSet phldrT="3"/>
      <dgm:spPr/>
      <dgm:t>
        <a:bodyPr/>
        <a:lstStyle/>
        <a:p>
          <a:endParaRPr lang="en-US"/>
        </a:p>
      </dgm:t>
    </dgm:pt>
    <dgm:pt modelId="{FE619A1F-9531-4DB8-B226-9035E5B969D1}">
      <dgm:prSet phldr="0"/>
      <dgm:spPr/>
      <dgm:t>
        <a:bodyPr/>
        <a:lstStyle/>
        <a:p>
          <a:r>
            <a:rPr lang="es-ES" dirty="0">
              <a:latin typeface="Calibri"/>
              <a:ea typeface="Calibri"/>
              <a:cs typeface="Calibri"/>
            </a:rPr>
            <a:t>El grado de colaterales es factor pronóstico.</a:t>
          </a:r>
          <a:endParaRPr lang="en-US" dirty="0">
            <a:latin typeface="Calibri"/>
            <a:ea typeface="Calibri"/>
            <a:cs typeface="Calibri"/>
          </a:endParaRPr>
        </a:p>
      </dgm:t>
    </dgm:pt>
    <dgm:pt modelId="{F6244046-ADEF-45A3-BEFA-2ADFAB4345CD}" type="parTrans" cxnId="{0018DF0E-D1FA-41DB-B6D7-D542C3C501FD}">
      <dgm:prSet/>
      <dgm:spPr/>
      <dgm:t>
        <a:bodyPr/>
        <a:lstStyle/>
        <a:p>
          <a:endParaRPr lang="es-ES"/>
        </a:p>
      </dgm:t>
    </dgm:pt>
    <dgm:pt modelId="{D698DCED-57D9-4EFB-AE4C-6D91CAE3D95B}" type="sibTrans" cxnId="{0018DF0E-D1FA-41DB-B6D7-D542C3C501FD}">
      <dgm:prSet/>
      <dgm:spPr/>
      <dgm:t>
        <a:bodyPr/>
        <a:lstStyle/>
        <a:p>
          <a:endParaRPr lang="es-ES"/>
        </a:p>
      </dgm:t>
    </dgm:pt>
    <dgm:pt modelId="{7556FF59-AFEB-44D4-954E-59C3DD7E00A0}">
      <dgm:prSet phldr="0"/>
      <dgm:spPr/>
      <dgm:t>
        <a:bodyPr/>
        <a:lstStyle/>
        <a:p>
          <a:r>
            <a:rPr lang="es-ES" dirty="0">
              <a:latin typeface="Calibri Light" panose="020F0302020204030204"/>
            </a:rPr>
            <a:t>Nuestro</a:t>
          </a:r>
          <a:r>
            <a:rPr lang="es-ES" dirty="0"/>
            <a:t> </a:t>
          </a:r>
          <a:r>
            <a:rPr lang="es-ES" dirty="0">
              <a:latin typeface="Calibri Light" panose="020F0302020204030204"/>
            </a:rPr>
            <a:t>estudio: grupo TEV</a:t>
          </a:r>
          <a:r>
            <a:rPr lang="es-ES" dirty="0"/>
            <a:t> </a:t>
          </a:r>
          <a:r>
            <a:rPr lang="es-ES" dirty="0">
              <a:latin typeface="Calibri Light" panose="020F0302020204030204"/>
            </a:rPr>
            <a:t>&gt;</a:t>
          </a:r>
          <a:r>
            <a:rPr lang="es-ES" dirty="0"/>
            <a:t> déficit </a:t>
          </a:r>
          <a:r>
            <a:rPr lang="es-ES" dirty="0">
              <a:latin typeface="Calibri Light" panose="020F0302020204030204"/>
            </a:rPr>
            <a:t>grupo </a:t>
          </a:r>
          <a:r>
            <a:rPr lang="es-ES" dirty="0" err="1">
              <a:latin typeface="Calibri Light" panose="020F0302020204030204"/>
            </a:rPr>
            <a:t>rtPA</a:t>
          </a:r>
          <a:r>
            <a:rPr lang="es-ES" dirty="0"/>
            <a:t>.</a:t>
          </a:r>
        </a:p>
      </dgm:t>
    </dgm:pt>
    <dgm:pt modelId="{9ED5226E-87AB-4E14-B460-6C594D06CBC2}" type="parTrans" cxnId="{90BCDE7D-0C34-473B-90C6-AF311B1D7334}">
      <dgm:prSet/>
      <dgm:spPr/>
      <dgm:t>
        <a:bodyPr/>
        <a:lstStyle/>
        <a:p>
          <a:endParaRPr lang="es-ES"/>
        </a:p>
      </dgm:t>
    </dgm:pt>
    <dgm:pt modelId="{9D8EABD9-87D4-46CE-975E-7D12D8215626}" type="sibTrans" cxnId="{90BCDE7D-0C34-473B-90C6-AF311B1D7334}">
      <dgm:prSet/>
      <dgm:spPr/>
      <dgm:t>
        <a:bodyPr/>
        <a:lstStyle/>
        <a:p>
          <a:endParaRPr lang="es-ES"/>
        </a:p>
      </dgm:t>
    </dgm:pt>
    <dgm:pt modelId="{C0D2AD5F-048A-4B59-BAB4-66722FBAE497}" type="pres">
      <dgm:prSet presAssocID="{5B88361F-80F0-4268-80DB-365182DB4530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4B10C4C-C7B0-4258-88A4-EE0A7A163791}" type="pres">
      <dgm:prSet presAssocID="{3504286E-903A-4FBF-8758-458E724183BC}" presName="compositeNode" presStyleCnt="0">
        <dgm:presLayoutVars>
          <dgm:bulletEnabled val="1"/>
        </dgm:presLayoutVars>
      </dgm:prSet>
      <dgm:spPr/>
    </dgm:pt>
    <dgm:pt modelId="{21746748-C9C2-4A33-969C-6E6B94F068C9}" type="pres">
      <dgm:prSet presAssocID="{3504286E-903A-4FBF-8758-458E724183BC}" presName="bgRect" presStyleLbl="bgAccFollowNode1" presStyleIdx="0" presStyleCnt="4"/>
      <dgm:spPr/>
      <dgm:t>
        <a:bodyPr/>
        <a:lstStyle/>
        <a:p>
          <a:endParaRPr lang="es-ES"/>
        </a:p>
      </dgm:t>
    </dgm:pt>
    <dgm:pt modelId="{D6659534-4969-4768-8CE1-2305888C080E}" type="pres">
      <dgm:prSet presAssocID="{E670567F-7E04-45B9-A4CB-B0EB02119626}" presName="sibTransNodeCircle" presStyleLbl="alignNode1" presStyleIdx="0" presStyleCnt="8">
        <dgm:presLayoutVars>
          <dgm:chMax val="0"/>
          <dgm:bulletEnabled/>
        </dgm:presLayoutVars>
      </dgm:prSet>
      <dgm:spPr/>
      <dgm:t>
        <a:bodyPr/>
        <a:lstStyle/>
        <a:p>
          <a:endParaRPr lang="es-ES"/>
        </a:p>
      </dgm:t>
    </dgm:pt>
    <dgm:pt modelId="{7F7AC1ED-81DA-4583-906E-63FDD96C271B}" type="pres">
      <dgm:prSet presAssocID="{3504286E-903A-4FBF-8758-458E724183BC}" presName="bottomLine" presStyleLbl="alignNode1" presStyleIdx="1" presStyleCnt="8">
        <dgm:presLayoutVars/>
      </dgm:prSet>
      <dgm:spPr/>
    </dgm:pt>
    <dgm:pt modelId="{5399DE11-D438-41D2-94D1-0C40FFBE3323}" type="pres">
      <dgm:prSet presAssocID="{3504286E-903A-4FBF-8758-458E724183BC}" presName="nodeText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4BB7010-CAFE-45DE-A605-04C85F81B9C1}" type="pres">
      <dgm:prSet presAssocID="{E670567F-7E04-45B9-A4CB-B0EB02119626}" presName="sibTrans" presStyleCnt="0"/>
      <dgm:spPr/>
    </dgm:pt>
    <dgm:pt modelId="{3A0850C4-998A-496B-A4BF-E18E8A8F4E1A}" type="pres">
      <dgm:prSet presAssocID="{7556FF59-AFEB-44D4-954E-59C3DD7E00A0}" presName="compositeNode" presStyleCnt="0">
        <dgm:presLayoutVars>
          <dgm:bulletEnabled val="1"/>
        </dgm:presLayoutVars>
      </dgm:prSet>
      <dgm:spPr/>
    </dgm:pt>
    <dgm:pt modelId="{8DEB64A2-52F8-4F33-8D39-C2CE0AE7BADD}" type="pres">
      <dgm:prSet presAssocID="{7556FF59-AFEB-44D4-954E-59C3DD7E00A0}" presName="bgRect" presStyleLbl="bgAccFollowNode1" presStyleIdx="1" presStyleCnt="4"/>
      <dgm:spPr/>
      <dgm:t>
        <a:bodyPr/>
        <a:lstStyle/>
        <a:p>
          <a:endParaRPr lang="es-ES"/>
        </a:p>
      </dgm:t>
    </dgm:pt>
    <dgm:pt modelId="{37EFB266-3E82-4E11-AC15-E286EFF9DB02}" type="pres">
      <dgm:prSet presAssocID="{9D8EABD9-87D4-46CE-975E-7D12D8215626}" presName="sibTransNodeCircle" presStyleLbl="alignNode1" presStyleIdx="2" presStyleCnt="8">
        <dgm:presLayoutVars>
          <dgm:chMax val="0"/>
          <dgm:bulletEnabled/>
        </dgm:presLayoutVars>
      </dgm:prSet>
      <dgm:spPr/>
      <dgm:t>
        <a:bodyPr/>
        <a:lstStyle/>
        <a:p>
          <a:endParaRPr lang="es-ES"/>
        </a:p>
      </dgm:t>
    </dgm:pt>
    <dgm:pt modelId="{5FB75533-E894-4426-B789-A9F38F780312}" type="pres">
      <dgm:prSet presAssocID="{7556FF59-AFEB-44D4-954E-59C3DD7E00A0}" presName="bottomLine" presStyleLbl="alignNode1" presStyleIdx="3" presStyleCnt="8">
        <dgm:presLayoutVars/>
      </dgm:prSet>
      <dgm:spPr/>
    </dgm:pt>
    <dgm:pt modelId="{7D0241B8-DD3D-421D-8B51-4F7AC787F6E6}" type="pres">
      <dgm:prSet presAssocID="{7556FF59-AFEB-44D4-954E-59C3DD7E00A0}" presName="nodeText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FEF32DD-501E-4C83-B08E-042B02ACC0A4}" type="pres">
      <dgm:prSet presAssocID="{9D8EABD9-87D4-46CE-975E-7D12D8215626}" presName="sibTrans" presStyleCnt="0"/>
      <dgm:spPr/>
    </dgm:pt>
    <dgm:pt modelId="{5937420F-B8C0-4F3A-AECC-FBFA7B96EDC1}" type="pres">
      <dgm:prSet presAssocID="{A75FD497-12E0-472A-8811-D4B5710FCF69}" presName="compositeNode" presStyleCnt="0">
        <dgm:presLayoutVars>
          <dgm:bulletEnabled val="1"/>
        </dgm:presLayoutVars>
      </dgm:prSet>
      <dgm:spPr/>
    </dgm:pt>
    <dgm:pt modelId="{C52EE0C2-280E-4683-BDF7-C23CC4B9CBFB}" type="pres">
      <dgm:prSet presAssocID="{A75FD497-12E0-472A-8811-D4B5710FCF69}" presName="bgRect" presStyleLbl="bgAccFollowNode1" presStyleIdx="2" presStyleCnt="4"/>
      <dgm:spPr/>
      <dgm:t>
        <a:bodyPr/>
        <a:lstStyle/>
        <a:p>
          <a:endParaRPr lang="es-ES"/>
        </a:p>
      </dgm:t>
    </dgm:pt>
    <dgm:pt modelId="{699B6446-4632-4E54-8A0D-45687E1F2FE8}" type="pres">
      <dgm:prSet presAssocID="{F444C357-93DC-478D-A6C5-571272D6C955}" presName="sibTransNodeCircle" presStyleLbl="alignNode1" presStyleIdx="4" presStyleCnt="8">
        <dgm:presLayoutVars>
          <dgm:chMax val="0"/>
          <dgm:bulletEnabled/>
        </dgm:presLayoutVars>
      </dgm:prSet>
      <dgm:spPr/>
      <dgm:t>
        <a:bodyPr/>
        <a:lstStyle/>
        <a:p>
          <a:endParaRPr lang="es-ES"/>
        </a:p>
      </dgm:t>
    </dgm:pt>
    <dgm:pt modelId="{23CC4AB7-7DF7-4AB1-BA1B-FEFEF3070009}" type="pres">
      <dgm:prSet presAssocID="{A75FD497-12E0-472A-8811-D4B5710FCF69}" presName="bottomLine" presStyleLbl="alignNode1" presStyleIdx="5" presStyleCnt="8">
        <dgm:presLayoutVars/>
      </dgm:prSet>
      <dgm:spPr/>
    </dgm:pt>
    <dgm:pt modelId="{7684CD07-D274-4774-A317-F847B9DC00FC}" type="pres">
      <dgm:prSet presAssocID="{A75FD497-12E0-472A-8811-D4B5710FCF69}" presName="nodeText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AFE7106-4F47-46B1-8FC4-DA4012C6F14F}" type="pres">
      <dgm:prSet presAssocID="{F444C357-93DC-478D-A6C5-571272D6C955}" presName="sibTrans" presStyleCnt="0"/>
      <dgm:spPr/>
    </dgm:pt>
    <dgm:pt modelId="{52CDA5F8-1162-484A-9252-AD52FE1E83B4}" type="pres">
      <dgm:prSet presAssocID="{FE619A1F-9531-4DB8-B226-9035E5B969D1}" presName="compositeNode" presStyleCnt="0">
        <dgm:presLayoutVars>
          <dgm:bulletEnabled val="1"/>
        </dgm:presLayoutVars>
      </dgm:prSet>
      <dgm:spPr/>
    </dgm:pt>
    <dgm:pt modelId="{EF88A05E-B58C-41F0-895F-222381ECF921}" type="pres">
      <dgm:prSet presAssocID="{FE619A1F-9531-4DB8-B226-9035E5B969D1}" presName="bgRect" presStyleLbl="bgAccFollowNode1" presStyleIdx="3" presStyleCnt="4"/>
      <dgm:spPr/>
      <dgm:t>
        <a:bodyPr/>
        <a:lstStyle/>
        <a:p>
          <a:endParaRPr lang="es-ES"/>
        </a:p>
      </dgm:t>
    </dgm:pt>
    <dgm:pt modelId="{A5823876-4F0B-40D5-A001-3F3309E21491}" type="pres">
      <dgm:prSet presAssocID="{D698DCED-57D9-4EFB-AE4C-6D91CAE3D95B}" presName="sibTransNodeCircle" presStyleLbl="alignNode1" presStyleIdx="6" presStyleCnt="8">
        <dgm:presLayoutVars>
          <dgm:chMax val="0"/>
          <dgm:bulletEnabled/>
        </dgm:presLayoutVars>
      </dgm:prSet>
      <dgm:spPr/>
      <dgm:t>
        <a:bodyPr/>
        <a:lstStyle/>
        <a:p>
          <a:endParaRPr lang="es-ES"/>
        </a:p>
      </dgm:t>
    </dgm:pt>
    <dgm:pt modelId="{E8F9B9DA-A93D-4219-B489-ADA0BA4BA915}" type="pres">
      <dgm:prSet presAssocID="{FE619A1F-9531-4DB8-B226-9035E5B969D1}" presName="bottomLine" presStyleLbl="alignNode1" presStyleIdx="7" presStyleCnt="8">
        <dgm:presLayoutVars/>
      </dgm:prSet>
      <dgm:spPr/>
    </dgm:pt>
    <dgm:pt modelId="{E51BA78E-FE29-43E4-B5D5-8FB8EE1E3CD3}" type="pres">
      <dgm:prSet presAssocID="{FE619A1F-9531-4DB8-B226-9035E5B969D1}" presName="nodeText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98C83EA-2D46-4305-859B-97C2C2E69A3D}" type="presOf" srcId="{D698DCED-57D9-4EFB-AE4C-6D91CAE3D95B}" destId="{A5823876-4F0B-40D5-A001-3F3309E21491}" srcOrd="0" destOrd="0" presId="urn:microsoft.com/office/officeart/2016/7/layout/BasicLinearProcessNumbered"/>
    <dgm:cxn modelId="{684A0F62-F544-4846-9EED-39ACC9B1F75A}" type="presOf" srcId="{7556FF59-AFEB-44D4-954E-59C3DD7E00A0}" destId="{8DEB64A2-52F8-4F33-8D39-C2CE0AE7BADD}" srcOrd="0" destOrd="0" presId="urn:microsoft.com/office/officeart/2016/7/layout/BasicLinearProcessNumbered"/>
    <dgm:cxn modelId="{0881E83C-1995-4873-B90E-A70C9D2B8CB1}" type="presOf" srcId="{A75FD497-12E0-472A-8811-D4B5710FCF69}" destId="{C52EE0C2-280E-4683-BDF7-C23CC4B9CBFB}" srcOrd="0" destOrd="0" presId="urn:microsoft.com/office/officeart/2016/7/layout/BasicLinearProcessNumbered"/>
    <dgm:cxn modelId="{0018DF0E-D1FA-41DB-B6D7-D542C3C501FD}" srcId="{5B88361F-80F0-4268-80DB-365182DB4530}" destId="{FE619A1F-9531-4DB8-B226-9035E5B969D1}" srcOrd="3" destOrd="0" parTransId="{F6244046-ADEF-45A3-BEFA-2ADFAB4345CD}" sibTransId="{D698DCED-57D9-4EFB-AE4C-6D91CAE3D95B}"/>
    <dgm:cxn modelId="{90BCDE7D-0C34-473B-90C6-AF311B1D7334}" srcId="{5B88361F-80F0-4268-80DB-365182DB4530}" destId="{7556FF59-AFEB-44D4-954E-59C3DD7E00A0}" srcOrd="1" destOrd="0" parTransId="{9ED5226E-87AB-4E14-B460-6C594D06CBC2}" sibTransId="{9D8EABD9-87D4-46CE-975E-7D12D8215626}"/>
    <dgm:cxn modelId="{240ABDFC-A6AA-4819-89EE-B8F7CA4D033E}" type="presOf" srcId="{9D8EABD9-87D4-46CE-975E-7D12D8215626}" destId="{37EFB266-3E82-4E11-AC15-E286EFF9DB02}" srcOrd="0" destOrd="0" presId="urn:microsoft.com/office/officeart/2016/7/layout/BasicLinearProcessNumbered"/>
    <dgm:cxn modelId="{66C92AEE-D75D-4D2D-9B62-ABA9D81D802B}" type="presOf" srcId="{3504286E-903A-4FBF-8758-458E724183BC}" destId="{21746748-C9C2-4A33-969C-6E6B94F068C9}" srcOrd="0" destOrd="0" presId="urn:microsoft.com/office/officeart/2016/7/layout/BasicLinearProcessNumbered"/>
    <dgm:cxn modelId="{2D654193-17A5-44A8-B3F9-E6BBB79A388C}" type="presOf" srcId="{E670567F-7E04-45B9-A4CB-B0EB02119626}" destId="{D6659534-4969-4768-8CE1-2305888C080E}" srcOrd="0" destOrd="0" presId="urn:microsoft.com/office/officeart/2016/7/layout/BasicLinearProcessNumbered"/>
    <dgm:cxn modelId="{873A6983-8D91-417C-950F-36EACD554C26}" type="presOf" srcId="{A75FD497-12E0-472A-8811-D4B5710FCF69}" destId="{7684CD07-D274-4774-A317-F847B9DC00FC}" srcOrd="1" destOrd="0" presId="urn:microsoft.com/office/officeart/2016/7/layout/BasicLinearProcessNumbered"/>
    <dgm:cxn modelId="{EFAD4125-D11C-4F89-B902-17AD000D179C}" srcId="{5B88361F-80F0-4268-80DB-365182DB4530}" destId="{3504286E-903A-4FBF-8758-458E724183BC}" srcOrd="0" destOrd="0" parTransId="{93B18784-D7EA-4E59-BE55-11BDEFB1ADE2}" sibTransId="{E670567F-7E04-45B9-A4CB-B0EB02119626}"/>
    <dgm:cxn modelId="{8473A04E-F2E7-4FD8-8807-34E065209E1B}" srcId="{5B88361F-80F0-4268-80DB-365182DB4530}" destId="{A75FD497-12E0-472A-8811-D4B5710FCF69}" srcOrd="2" destOrd="0" parTransId="{B5BB9805-7C44-4621-A52A-30A9C5D46ADB}" sibTransId="{F444C357-93DC-478D-A6C5-571272D6C955}"/>
    <dgm:cxn modelId="{17606CD3-6061-41F7-8142-0A482C4A76E3}" type="presOf" srcId="{7556FF59-AFEB-44D4-954E-59C3DD7E00A0}" destId="{7D0241B8-DD3D-421D-8B51-4F7AC787F6E6}" srcOrd="1" destOrd="0" presId="urn:microsoft.com/office/officeart/2016/7/layout/BasicLinearProcessNumbered"/>
    <dgm:cxn modelId="{39FD809D-EDF6-4311-9108-979D1D234738}" type="presOf" srcId="{F444C357-93DC-478D-A6C5-571272D6C955}" destId="{699B6446-4632-4E54-8A0D-45687E1F2FE8}" srcOrd="0" destOrd="0" presId="urn:microsoft.com/office/officeart/2016/7/layout/BasicLinearProcessNumbered"/>
    <dgm:cxn modelId="{04BA7CD3-EE55-4F2A-9516-106B0FA8EB11}" type="presOf" srcId="{FE619A1F-9531-4DB8-B226-9035E5B969D1}" destId="{EF88A05E-B58C-41F0-895F-222381ECF921}" srcOrd="0" destOrd="0" presId="urn:microsoft.com/office/officeart/2016/7/layout/BasicLinearProcessNumbered"/>
    <dgm:cxn modelId="{EF185A05-F96E-43A8-84A9-FF2E8873B920}" type="presOf" srcId="{FE619A1F-9531-4DB8-B226-9035E5B969D1}" destId="{E51BA78E-FE29-43E4-B5D5-8FB8EE1E3CD3}" srcOrd="1" destOrd="0" presId="urn:microsoft.com/office/officeart/2016/7/layout/BasicLinearProcessNumbered"/>
    <dgm:cxn modelId="{16E88CF7-66D6-4461-9EC8-9E9F1FDD355E}" type="presOf" srcId="{3504286E-903A-4FBF-8758-458E724183BC}" destId="{5399DE11-D438-41D2-94D1-0C40FFBE3323}" srcOrd="1" destOrd="0" presId="urn:microsoft.com/office/officeart/2016/7/layout/BasicLinearProcessNumbered"/>
    <dgm:cxn modelId="{30EB4251-C86E-457E-B562-E834D3DB477D}" type="presOf" srcId="{5B88361F-80F0-4268-80DB-365182DB4530}" destId="{C0D2AD5F-048A-4B59-BAB4-66722FBAE497}" srcOrd="0" destOrd="0" presId="urn:microsoft.com/office/officeart/2016/7/layout/BasicLinearProcessNumbered"/>
    <dgm:cxn modelId="{8DAC5657-3BC8-4147-8A37-7F9195AD862D}" type="presParOf" srcId="{C0D2AD5F-048A-4B59-BAB4-66722FBAE497}" destId="{B4B10C4C-C7B0-4258-88A4-EE0A7A163791}" srcOrd="0" destOrd="0" presId="urn:microsoft.com/office/officeart/2016/7/layout/BasicLinearProcessNumbered"/>
    <dgm:cxn modelId="{463093B3-1B17-43C7-A450-7BEFD4D93785}" type="presParOf" srcId="{B4B10C4C-C7B0-4258-88A4-EE0A7A163791}" destId="{21746748-C9C2-4A33-969C-6E6B94F068C9}" srcOrd="0" destOrd="0" presId="urn:microsoft.com/office/officeart/2016/7/layout/BasicLinearProcessNumbered"/>
    <dgm:cxn modelId="{56DF9E3E-EF96-430E-89B8-7AE21A588D79}" type="presParOf" srcId="{B4B10C4C-C7B0-4258-88A4-EE0A7A163791}" destId="{D6659534-4969-4768-8CE1-2305888C080E}" srcOrd="1" destOrd="0" presId="urn:microsoft.com/office/officeart/2016/7/layout/BasicLinearProcessNumbered"/>
    <dgm:cxn modelId="{3ED58E83-1E9D-45DE-9664-D1202FCA02E7}" type="presParOf" srcId="{B4B10C4C-C7B0-4258-88A4-EE0A7A163791}" destId="{7F7AC1ED-81DA-4583-906E-63FDD96C271B}" srcOrd="2" destOrd="0" presId="urn:microsoft.com/office/officeart/2016/7/layout/BasicLinearProcessNumbered"/>
    <dgm:cxn modelId="{1A534E90-E84D-45BD-9158-EC267CE4F1B6}" type="presParOf" srcId="{B4B10C4C-C7B0-4258-88A4-EE0A7A163791}" destId="{5399DE11-D438-41D2-94D1-0C40FFBE3323}" srcOrd="3" destOrd="0" presId="urn:microsoft.com/office/officeart/2016/7/layout/BasicLinearProcessNumbered"/>
    <dgm:cxn modelId="{24098798-4097-48A8-8CA9-AAB16F36236F}" type="presParOf" srcId="{C0D2AD5F-048A-4B59-BAB4-66722FBAE497}" destId="{84BB7010-CAFE-45DE-A605-04C85F81B9C1}" srcOrd="1" destOrd="0" presId="urn:microsoft.com/office/officeart/2016/7/layout/BasicLinearProcessNumbered"/>
    <dgm:cxn modelId="{3489AAE2-7328-402B-BB9D-1D8E8E17204F}" type="presParOf" srcId="{C0D2AD5F-048A-4B59-BAB4-66722FBAE497}" destId="{3A0850C4-998A-496B-A4BF-E18E8A8F4E1A}" srcOrd="2" destOrd="0" presId="urn:microsoft.com/office/officeart/2016/7/layout/BasicLinearProcessNumbered"/>
    <dgm:cxn modelId="{8EEB593A-1A7F-4761-815C-0D199D36FC32}" type="presParOf" srcId="{3A0850C4-998A-496B-A4BF-E18E8A8F4E1A}" destId="{8DEB64A2-52F8-4F33-8D39-C2CE0AE7BADD}" srcOrd="0" destOrd="0" presId="urn:microsoft.com/office/officeart/2016/7/layout/BasicLinearProcessNumbered"/>
    <dgm:cxn modelId="{17BBC78A-3C21-4D2C-BAAB-D56710D32BDE}" type="presParOf" srcId="{3A0850C4-998A-496B-A4BF-E18E8A8F4E1A}" destId="{37EFB266-3E82-4E11-AC15-E286EFF9DB02}" srcOrd="1" destOrd="0" presId="urn:microsoft.com/office/officeart/2016/7/layout/BasicLinearProcessNumbered"/>
    <dgm:cxn modelId="{73DED71F-4BEF-46A2-9130-5CB09AA98AC9}" type="presParOf" srcId="{3A0850C4-998A-496B-A4BF-E18E8A8F4E1A}" destId="{5FB75533-E894-4426-B789-A9F38F780312}" srcOrd="2" destOrd="0" presId="urn:microsoft.com/office/officeart/2016/7/layout/BasicLinearProcessNumbered"/>
    <dgm:cxn modelId="{00094E9E-1E13-4023-B1D1-812F54F5399E}" type="presParOf" srcId="{3A0850C4-998A-496B-A4BF-E18E8A8F4E1A}" destId="{7D0241B8-DD3D-421D-8B51-4F7AC787F6E6}" srcOrd="3" destOrd="0" presId="urn:microsoft.com/office/officeart/2016/7/layout/BasicLinearProcessNumbered"/>
    <dgm:cxn modelId="{696E752A-BC89-442F-814B-F250471DE1AA}" type="presParOf" srcId="{C0D2AD5F-048A-4B59-BAB4-66722FBAE497}" destId="{CFEF32DD-501E-4C83-B08E-042B02ACC0A4}" srcOrd="3" destOrd="0" presId="urn:microsoft.com/office/officeart/2016/7/layout/BasicLinearProcessNumbered"/>
    <dgm:cxn modelId="{57B5516B-9774-48A5-A60D-44AE73419677}" type="presParOf" srcId="{C0D2AD5F-048A-4B59-BAB4-66722FBAE497}" destId="{5937420F-B8C0-4F3A-AECC-FBFA7B96EDC1}" srcOrd="4" destOrd="0" presId="urn:microsoft.com/office/officeart/2016/7/layout/BasicLinearProcessNumbered"/>
    <dgm:cxn modelId="{6C5FEA4B-B412-4A12-A699-922D79A0F05E}" type="presParOf" srcId="{5937420F-B8C0-4F3A-AECC-FBFA7B96EDC1}" destId="{C52EE0C2-280E-4683-BDF7-C23CC4B9CBFB}" srcOrd="0" destOrd="0" presId="urn:microsoft.com/office/officeart/2016/7/layout/BasicLinearProcessNumbered"/>
    <dgm:cxn modelId="{9D16A473-49C7-4862-89C1-79AEC63CB70F}" type="presParOf" srcId="{5937420F-B8C0-4F3A-AECC-FBFA7B96EDC1}" destId="{699B6446-4632-4E54-8A0D-45687E1F2FE8}" srcOrd="1" destOrd="0" presId="urn:microsoft.com/office/officeart/2016/7/layout/BasicLinearProcessNumbered"/>
    <dgm:cxn modelId="{97EFE248-E15B-45AC-8B69-60697C1EE314}" type="presParOf" srcId="{5937420F-B8C0-4F3A-AECC-FBFA7B96EDC1}" destId="{23CC4AB7-7DF7-4AB1-BA1B-FEFEF3070009}" srcOrd="2" destOrd="0" presId="urn:microsoft.com/office/officeart/2016/7/layout/BasicLinearProcessNumbered"/>
    <dgm:cxn modelId="{44C92B73-5C59-4B07-9B21-C141B9F1061E}" type="presParOf" srcId="{5937420F-B8C0-4F3A-AECC-FBFA7B96EDC1}" destId="{7684CD07-D274-4774-A317-F847B9DC00FC}" srcOrd="3" destOrd="0" presId="urn:microsoft.com/office/officeart/2016/7/layout/BasicLinearProcessNumbered"/>
    <dgm:cxn modelId="{A911D755-054B-40F1-8FA3-A5804222D567}" type="presParOf" srcId="{C0D2AD5F-048A-4B59-BAB4-66722FBAE497}" destId="{8AFE7106-4F47-46B1-8FC4-DA4012C6F14F}" srcOrd="5" destOrd="0" presId="urn:microsoft.com/office/officeart/2016/7/layout/BasicLinearProcessNumbered"/>
    <dgm:cxn modelId="{9DF2D4F0-855F-43BB-8AAE-7F54F2A5A58E}" type="presParOf" srcId="{C0D2AD5F-048A-4B59-BAB4-66722FBAE497}" destId="{52CDA5F8-1162-484A-9252-AD52FE1E83B4}" srcOrd="6" destOrd="0" presId="urn:microsoft.com/office/officeart/2016/7/layout/BasicLinearProcessNumbered"/>
    <dgm:cxn modelId="{82CD106F-B365-423D-9C3E-DBA8A6DBE50B}" type="presParOf" srcId="{52CDA5F8-1162-484A-9252-AD52FE1E83B4}" destId="{EF88A05E-B58C-41F0-895F-222381ECF921}" srcOrd="0" destOrd="0" presId="urn:microsoft.com/office/officeart/2016/7/layout/BasicLinearProcessNumbered"/>
    <dgm:cxn modelId="{A8D59402-F22D-4981-906B-F23C95FF241B}" type="presParOf" srcId="{52CDA5F8-1162-484A-9252-AD52FE1E83B4}" destId="{A5823876-4F0B-40D5-A001-3F3309E21491}" srcOrd="1" destOrd="0" presId="urn:microsoft.com/office/officeart/2016/7/layout/BasicLinearProcessNumbered"/>
    <dgm:cxn modelId="{43D2B626-9CA2-4716-B7E0-BCB9407EED51}" type="presParOf" srcId="{52CDA5F8-1162-484A-9252-AD52FE1E83B4}" destId="{E8F9B9DA-A93D-4219-B489-ADA0BA4BA915}" srcOrd="2" destOrd="0" presId="urn:microsoft.com/office/officeart/2016/7/layout/BasicLinearProcessNumbered"/>
    <dgm:cxn modelId="{A24B9851-0988-444C-BC83-D7A8A3D36246}" type="presParOf" srcId="{52CDA5F8-1162-484A-9252-AD52FE1E83B4}" destId="{E51BA78E-FE29-43E4-B5D5-8FB8EE1E3CD3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27B031F-8E29-4D64-AAB9-543FCABCF656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C8A45FA-692D-4100-B311-2ED1C23300A4}">
      <dgm:prSet/>
      <dgm:spPr/>
      <dgm:t>
        <a:bodyPr/>
        <a:lstStyle/>
        <a:p>
          <a:pPr rtl="0"/>
          <a:r>
            <a:rPr lang="es-ES" dirty="0">
              <a:latin typeface="Calibri Light" panose="020F0302020204030204"/>
            </a:rPr>
            <a:t>Los resultados obtenidos deben interpretarse con cautela.</a:t>
          </a:r>
          <a:endParaRPr lang="en-US" dirty="0"/>
        </a:p>
      </dgm:t>
    </dgm:pt>
    <dgm:pt modelId="{F1C14510-D23E-4876-BFED-D2909085E9D2}" type="parTrans" cxnId="{855E1A1A-278D-4DA3-AE0F-ADE5DD48CBD7}">
      <dgm:prSet/>
      <dgm:spPr/>
      <dgm:t>
        <a:bodyPr/>
        <a:lstStyle/>
        <a:p>
          <a:endParaRPr lang="en-US"/>
        </a:p>
      </dgm:t>
    </dgm:pt>
    <dgm:pt modelId="{F3178088-B5BB-4D89-B633-8B517B1DF4B3}" type="sibTrans" cxnId="{855E1A1A-278D-4DA3-AE0F-ADE5DD48CBD7}">
      <dgm:prSet/>
      <dgm:spPr/>
      <dgm:t>
        <a:bodyPr/>
        <a:lstStyle/>
        <a:p>
          <a:endParaRPr lang="en-US"/>
        </a:p>
      </dgm:t>
    </dgm:pt>
    <dgm:pt modelId="{DE5FC6EB-AE1F-4DE0-87AD-709B98FC562D}">
      <dgm:prSet/>
      <dgm:spPr/>
      <dgm:t>
        <a:bodyPr/>
        <a:lstStyle/>
        <a:p>
          <a:pPr rtl="0"/>
          <a:r>
            <a:rPr lang="es-ES" dirty="0">
              <a:latin typeface="Calibri Light" panose="020F0302020204030204"/>
            </a:rPr>
            <a:t>Son necesarios ensayos clínicos aleatorizados.</a:t>
          </a:r>
          <a:endParaRPr lang="es-ES" dirty="0"/>
        </a:p>
      </dgm:t>
    </dgm:pt>
    <dgm:pt modelId="{46875425-1498-49BD-862E-BCA02C4A138E}" type="parTrans" cxnId="{67A8E1A5-82F6-403F-9028-A1697A89C1C8}">
      <dgm:prSet/>
      <dgm:spPr/>
      <dgm:t>
        <a:bodyPr/>
        <a:lstStyle/>
        <a:p>
          <a:endParaRPr lang="en-US"/>
        </a:p>
      </dgm:t>
    </dgm:pt>
    <dgm:pt modelId="{073D0D95-CB2A-40D4-9453-4F6BEEC70A83}" type="sibTrans" cxnId="{67A8E1A5-82F6-403F-9028-A1697A89C1C8}">
      <dgm:prSet/>
      <dgm:spPr/>
      <dgm:t>
        <a:bodyPr/>
        <a:lstStyle/>
        <a:p>
          <a:endParaRPr lang="en-US"/>
        </a:p>
      </dgm:t>
    </dgm:pt>
    <dgm:pt modelId="{3FA3C895-4691-4777-BF38-CA3EAD6DDD41}" type="pres">
      <dgm:prSet presAssocID="{227B031F-8E29-4D64-AAB9-543FCABCF65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9D424B9-D651-4D73-BBF4-98C7456F80DC}" type="pres">
      <dgm:prSet presAssocID="{227B031F-8E29-4D64-AAB9-543FCABCF656}" presName="dummyMaxCanvas" presStyleCnt="0">
        <dgm:presLayoutVars/>
      </dgm:prSet>
      <dgm:spPr/>
    </dgm:pt>
    <dgm:pt modelId="{3E086DAA-C7C0-41B0-8482-7A15AE754C1B}" type="pres">
      <dgm:prSet presAssocID="{227B031F-8E29-4D64-AAB9-543FCABCF656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872EF60-EB28-4A6B-B3B1-A4911184ED1F}" type="pres">
      <dgm:prSet presAssocID="{227B031F-8E29-4D64-AAB9-543FCABCF656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2B212BE-9172-4E8C-90BA-9E9809AD0454}" type="pres">
      <dgm:prSet presAssocID="{227B031F-8E29-4D64-AAB9-543FCABCF656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83E752E-70A6-4768-AD26-F1A9D7727739}" type="pres">
      <dgm:prSet presAssocID="{227B031F-8E29-4D64-AAB9-543FCABCF656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3F75EFC-B0F9-4874-90D4-756DCEFD464B}" type="pres">
      <dgm:prSet presAssocID="{227B031F-8E29-4D64-AAB9-543FCABCF656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606E78B-503D-4F10-A410-62C2920158D3}" type="presOf" srcId="{DE5FC6EB-AE1F-4DE0-87AD-709B98FC562D}" destId="{23F75EFC-B0F9-4874-90D4-756DCEFD464B}" srcOrd="1" destOrd="0" presId="urn:microsoft.com/office/officeart/2005/8/layout/vProcess5"/>
    <dgm:cxn modelId="{855E1A1A-278D-4DA3-AE0F-ADE5DD48CBD7}" srcId="{227B031F-8E29-4D64-AAB9-543FCABCF656}" destId="{9C8A45FA-692D-4100-B311-2ED1C23300A4}" srcOrd="0" destOrd="0" parTransId="{F1C14510-D23E-4876-BFED-D2909085E9D2}" sibTransId="{F3178088-B5BB-4D89-B633-8B517B1DF4B3}"/>
    <dgm:cxn modelId="{799CBA30-86C8-48E1-B578-76CB7D353B28}" type="presOf" srcId="{F3178088-B5BB-4D89-B633-8B517B1DF4B3}" destId="{82B212BE-9172-4E8C-90BA-9E9809AD0454}" srcOrd="0" destOrd="0" presId="urn:microsoft.com/office/officeart/2005/8/layout/vProcess5"/>
    <dgm:cxn modelId="{834B42AA-A6F6-40AB-BE87-33F7848773A1}" type="presOf" srcId="{DE5FC6EB-AE1F-4DE0-87AD-709B98FC562D}" destId="{4872EF60-EB28-4A6B-B3B1-A4911184ED1F}" srcOrd="0" destOrd="0" presId="urn:microsoft.com/office/officeart/2005/8/layout/vProcess5"/>
    <dgm:cxn modelId="{3E893F66-ED09-4C1E-AF0C-1C4BA08C4D87}" type="presOf" srcId="{227B031F-8E29-4D64-AAB9-543FCABCF656}" destId="{3FA3C895-4691-4777-BF38-CA3EAD6DDD41}" srcOrd="0" destOrd="0" presId="urn:microsoft.com/office/officeart/2005/8/layout/vProcess5"/>
    <dgm:cxn modelId="{67A8E1A5-82F6-403F-9028-A1697A89C1C8}" srcId="{227B031F-8E29-4D64-AAB9-543FCABCF656}" destId="{DE5FC6EB-AE1F-4DE0-87AD-709B98FC562D}" srcOrd="1" destOrd="0" parTransId="{46875425-1498-49BD-862E-BCA02C4A138E}" sibTransId="{073D0D95-CB2A-40D4-9453-4F6BEEC70A83}"/>
    <dgm:cxn modelId="{71C34B62-9A65-45A8-ACB3-7204719721AB}" type="presOf" srcId="{9C8A45FA-692D-4100-B311-2ED1C23300A4}" destId="{3E086DAA-C7C0-41B0-8482-7A15AE754C1B}" srcOrd="0" destOrd="0" presId="urn:microsoft.com/office/officeart/2005/8/layout/vProcess5"/>
    <dgm:cxn modelId="{06B03B13-8F77-4145-9E69-834F20FFE6A3}" type="presOf" srcId="{9C8A45FA-692D-4100-B311-2ED1C23300A4}" destId="{C83E752E-70A6-4768-AD26-F1A9D7727739}" srcOrd="1" destOrd="0" presId="urn:microsoft.com/office/officeart/2005/8/layout/vProcess5"/>
    <dgm:cxn modelId="{FF3B02B7-8F39-4A53-9C87-454AC0DA3AE6}" type="presParOf" srcId="{3FA3C895-4691-4777-BF38-CA3EAD6DDD41}" destId="{79D424B9-D651-4D73-BBF4-98C7456F80DC}" srcOrd="0" destOrd="0" presId="urn:microsoft.com/office/officeart/2005/8/layout/vProcess5"/>
    <dgm:cxn modelId="{01619D69-226A-4BA9-AC98-CE7ECE622DC9}" type="presParOf" srcId="{3FA3C895-4691-4777-BF38-CA3EAD6DDD41}" destId="{3E086DAA-C7C0-41B0-8482-7A15AE754C1B}" srcOrd="1" destOrd="0" presId="urn:microsoft.com/office/officeart/2005/8/layout/vProcess5"/>
    <dgm:cxn modelId="{688BC928-8F73-4FAF-9B17-A6A7B0E9F5A1}" type="presParOf" srcId="{3FA3C895-4691-4777-BF38-CA3EAD6DDD41}" destId="{4872EF60-EB28-4A6B-B3B1-A4911184ED1F}" srcOrd="2" destOrd="0" presId="urn:microsoft.com/office/officeart/2005/8/layout/vProcess5"/>
    <dgm:cxn modelId="{7AC74B20-B966-438B-BC7E-1237A6170D1A}" type="presParOf" srcId="{3FA3C895-4691-4777-BF38-CA3EAD6DDD41}" destId="{82B212BE-9172-4E8C-90BA-9E9809AD0454}" srcOrd="3" destOrd="0" presId="urn:microsoft.com/office/officeart/2005/8/layout/vProcess5"/>
    <dgm:cxn modelId="{5E20FF60-DD52-44B5-9C49-3636A5A38494}" type="presParOf" srcId="{3FA3C895-4691-4777-BF38-CA3EAD6DDD41}" destId="{C83E752E-70A6-4768-AD26-F1A9D7727739}" srcOrd="4" destOrd="0" presId="urn:microsoft.com/office/officeart/2005/8/layout/vProcess5"/>
    <dgm:cxn modelId="{71E8910A-D7C4-45E2-BD7C-956A108BEFE0}" type="presParOf" srcId="{3FA3C895-4691-4777-BF38-CA3EAD6DDD41}" destId="{23F75EFC-B0F9-4874-90D4-756DCEFD464B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ABC978-6FAC-4324-AA8B-7CF221305664}">
      <dsp:nvSpPr>
        <dsp:cNvPr id="0" name=""/>
        <dsp:cNvSpPr/>
      </dsp:nvSpPr>
      <dsp:spPr>
        <a:xfrm>
          <a:off x="212335" y="469890"/>
          <a:ext cx="1335915" cy="133591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A6432A-4F00-4042-B0BC-728B22B8DE40}">
      <dsp:nvSpPr>
        <dsp:cNvPr id="0" name=""/>
        <dsp:cNvSpPr/>
      </dsp:nvSpPr>
      <dsp:spPr>
        <a:xfrm>
          <a:off x="492877" y="750432"/>
          <a:ext cx="774830" cy="774830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1D1472-0D95-48F8-B1EC-5FE410E2E44B}">
      <dsp:nvSpPr>
        <dsp:cNvPr id="0" name=""/>
        <dsp:cNvSpPr/>
      </dsp:nvSpPr>
      <dsp:spPr>
        <a:xfrm>
          <a:off x="1834517" y="469890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>
              <a:latin typeface="Calibri Light" panose="020F0302020204030204"/>
            </a:rPr>
            <a:t>INTRODUCCIÓN: EVIDENCIA</a:t>
          </a:r>
          <a:r>
            <a:rPr lang="es-ES" sz="2400" kern="1200" dirty="0"/>
            <a:t> CIENTÍFICA</a:t>
          </a:r>
          <a:endParaRPr lang="en-US" sz="2400" kern="1200" dirty="0"/>
        </a:p>
      </dsp:txBody>
      <dsp:txXfrm>
        <a:off x="1834517" y="469890"/>
        <a:ext cx="3148942" cy="1335915"/>
      </dsp:txXfrm>
    </dsp:sp>
    <dsp:sp modelId="{6D72587F-D72C-45DE-8AE9-449D2F898E35}">
      <dsp:nvSpPr>
        <dsp:cNvPr id="0" name=""/>
        <dsp:cNvSpPr/>
      </dsp:nvSpPr>
      <dsp:spPr>
        <a:xfrm>
          <a:off x="5532139" y="469890"/>
          <a:ext cx="1335915" cy="133591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63B4B5-0176-4C15-B3A4-D8CAB8D2510D}">
      <dsp:nvSpPr>
        <dsp:cNvPr id="0" name=""/>
        <dsp:cNvSpPr/>
      </dsp:nvSpPr>
      <dsp:spPr>
        <a:xfrm>
          <a:off x="5812681" y="750432"/>
          <a:ext cx="774830" cy="774830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A102E4-AF56-494E-9F36-18C806674FF3}">
      <dsp:nvSpPr>
        <dsp:cNvPr id="0" name=""/>
        <dsp:cNvSpPr/>
      </dsp:nvSpPr>
      <dsp:spPr>
        <a:xfrm>
          <a:off x="7154322" y="469890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>
              <a:latin typeface="Calibri Light" panose="020F0302020204030204"/>
            </a:rPr>
            <a:t>PRESENTACIÓN DEL ESTUDIO</a:t>
          </a:r>
          <a:endParaRPr lang="en-US" sz="2400" kern="1200" dirty="0"/>
        </a:p>
      </dsp:txBody>
      <dsp:txXfrm>
        <a:off x="7154322" y="469890"/>
        <a:ext cx="3148942" cy="1335915"/>
      </dsp:txXfrm>
    </dsp:sp>
    <dsp:sp modelId="{493AEA74-C7B2-4BB9-A25D-5F4534DC74A9}">
      <dsp:nvSpPr>
        <dsp:cNvPr id="0" name=""/>
        <dsp:cNvSpPr/>
      </dsp:nvSpPr>
      <dsp:spPr>
        <a:xfrm>
          <a:off x="212335" y="2545532"/>
          <a:ext cx="1335915" cy="133591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9D8547-1A6F-4DF4-9DEB-93207D3E8227}">
      <dsp:nvSpPr>
        <dsp:cNvPr id="0" name=""/>
        <dsp:cNvSpPr/>
      </dsp:nvSpPr>
      <dsp:spPr>
        <a:xfrm>
          <a:off x="492877" y="2826074"/>
          <a:ext cx="774830" cy="774830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7E4385-0B6F-4280-A811-AABB6D2EF2AC}">
      <dsp:nvSpPr>
        <dsp:cNvPr id="0" name=""/>
        <dsp:cNvSpPr/>
      </dsp:nvSpPr>
      <dsp:spPr>
        <a:xfrm>
          <a:off x="1834517" y="254553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/>
            <a:t>RESULTADOS</a:t>
          </a:r>
          <a:endParaRPr lang="en-US" sz="2400" kern="1200"/>
        </a:p>
      </dsp:txBody>
      <dsp:txXfrm>
        <a:off x="1834517" y="2545532"/>
        <a:ext cx="3148942" cy="1335915"/>
      </dsp:txXfrm>
    </dsp:sp>
    <dsp:sp modelId="{4F848FF6-130C-4949-B113-FFC8BB5FBF71}">
      <dsp:nvSpPr>
        <dsp:cNvPr id="0" name=""/>
        <dsp:cNvSpPr/>
      </dsp:nvSpPr>
      <dsp:spPr>
        <a:xfrm>
          <a:off x="5532139" y="2545532"/>
          <a:ext cx="1335915" cy="133591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4B2E3A-B214-4A4A-AE8C-6566F2D65685}">
      <dsp:nvSpPr>
        <dsp:cNvPr id="0" name=""/>
        <dsp:cNvSpPr/>
      </dsp:nvSpPr>
      <dsp:spPr>
        <a:xfrm>
          <a:off x="5812681" y="2826074"/>
          <a:ext cx="774830" cy="774830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C57CF7-B063-4F9D-BA99-E3A8C2F6A50F}">
      <dsp:nvSpPr>
        <dsp:cNvPr id="0" name=""/>
        <dsp:cNvSpPr/>
      </dsp:nvSpPr>
      <dsp:spPr>
        <a:xfrm>
          <a:off x="7154322" y="254553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/>
            <a:t>CONCLUSIONES</a:t>
          </a:r>
          <a:endParaRPr lang="en-US" sz="2400" kern="1200" dirty="0"/>
        </a:p>
      </dsp:txBody>
      <dsp:txXfrm>
        <a:off x="7154322" y="2545532"/>
        <a:ext cx="3148942" cy="13359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341E62-13E3-43FA-82DA-9ED0F5D4EB61}">
      <dsp:nvSpPr>
        <dsp:cNvPr id="0" name=""/>
        <dsp:cNvSpPr/>
      </dsp:nvSpPr>
      <dsp:spPr>
        <a:xfrm>
          <a:off x="0" y="105951"/>
          <a:ext cx="6666833" cy="100693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>
              <a:solidFill>
                <a:schemeClr val="bg1"/>
              </a:solidFill>
            </a:rPr>
            <a:t>La presentación clínica de la oclusión aislada de carótida interna cervical (OACIC) puede ser muy variable.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49154" y="155105"/>
        <a:ext cx="6568525" cy="908623"/>
      </dsp:txXfrm>
    </dsp:sp>
    <dsp:sp modelId="{EE58EEA8-BBE3-4D3D-8450-5BA9969DF267}">
      <dsp:nvSpPr>
        <dsp:cNvPr id="0" name=""/>
        <dsp:cNvSpPr/>
      </dsp:nvSpPr>
      <dsp:spPr>
        <a:xfrm>
          <a:off x="0" y="1164723"/>
          <a:ext cx="6666833" cy="1006931"/>
        </a:xfrm>
        <a:prstGeom prst="roundRect">
          <a:avLst/>
        </a:prstGeom>
        <a:gradFill rotWithShape="0">
          <a:gsLst>
            <a:gs pos="0">
              <a:schemeClr val="accent2">
                <a:hueOff val="-363841"/>
                <a:satOff val="-20982"/>
                <a:lumOff val="21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63841"/>
                <a:satOff val="-20982"/>
                <a:lumOff val="21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63841"/>
                <a:satOff val="-20982"/>
                <a:lumOff val="21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Cuando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 se 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presenta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 de 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manera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aguda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 + 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síntomas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incapacitantes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 + 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oclusión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intracraneal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 -&gt; TEV</a:t>
          </a:r>
          <a:endParaRPr lang="es-ES" sz="1800" kern="1200" dirty="0">
            <a:solidFill>
              <a:schemeClr val="bg1"/>
            </a:solidFill>
            <a:latin typeface="Calibri Light"/>
            <a:cs typeface="Calibri Light"/>
          </a:endParaRPr>
        </a:p>
      </dsp:txBody>
      <dsp:txXfrm>
        <a:off x="49154" y="1213877"/>
        <a:ext cx="6568525" cy="908623"/>
      </dsp:txXfrm>
    </dsp:sp>
    <dsp:sp modelId="{EAF6019D-421F-493A-856E-F30CC43F6C7C}">
      <dsp:nvSpPr>
        <dsp:cNvPr id="0" name=""/>
        <dsp:cNvSpPr/>
      </dsp:nvSpPr>
      <dsp:spPr>
        <a:xfrm>
          <a:off x="0" y="2223494"/>
          <a:ext cx="6666833" cy="1006931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TEV: 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menos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 claro 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en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pacientes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 con OACIC sin 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oclusión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intracraneal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asociada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, 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sobretodo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 con 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síntomas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iniciales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leves</a:t>
          </a:r>
          <a:endParaRPr lang="es-ES" sz="1800" kern="1200" dirty="0" err="1">
            <a:solidFill>
              <a:schemeClr val="bg1"/>
            </a:solidFill>
            <a:latin typeface="Calibri Light" panose="020F0302020204030204"/>
          </a:endParaRPr>
        </a:p>
      </dsp:txBody>
      <dsp:txXfrm>
        <a:off x="49154" y="2272648"/>
        <a:ext cx="6568525" cy="908623"/>
      </dsp:txXfrm>
    </dsp:sp>
    <dsp:sp modelId="{041867DB-8568-43A6-BDC7-070F38758670}">
      <dsp:nvSpPr>
        <dsp:cNvPr id="0" name=""/>
        <dsp:cNvSpPr/>
      </dsp:nvSpPr>
      <dsp:spPr>
        <a:xfrm>
          <a:off x="0" y="3282265"/>
          <a:ext cx="6666833" cy="1006931"/>
        </a:xfrm>
        <a:prstGeom prst="roundRect">
          <a:avLst/>
        </a:prstGeom>
        <a:gradFill rotWithShape="0">
          <a:gsLst>
            <a:gs pos="0">
              <a:schemeClr val="accent2">
                <a:hueOff val="-1091522"/>
                <a:satOff val="-62946"/>
                <a:lumOff val="647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91522"/>
                <a:satOff val="-62946"/>
                <a:lumOff val="647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91522"/>
                <a:satOff val="-62946"/>
                <a:lumOff val="647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>
              <a:solidFill>
                <a:schemeClr val="bg1"/>
              </a:solidFill>
            </a:rPr>
            <a:t>Aún no se ha identificado la estrategia óptima de reperfusión en la misma. 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49154" y="3331419"/>
        <a:ext cx="6568525" cy="908623"/>
      </dsp:txXfrm>
    </dsp:sp>
    <dsp:sp modelId="{AA4F3B7B-33B9-47D0-ADC4-833DA1EB9B07}">
      <dsp:nvSpPr>
        <dsp:cNvPr id="0" name=""/>
        <dsp:cNvSpPr/>
      </dsp:nvSpPr>
      <dsp:spPr>
        <a:xfrm>
          <a:off x="0" y="4341036"/>
          <a:ext cx="6666833" cy="1006931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Es 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incierto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si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 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el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 TEV es 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una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clara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ventaja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frente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 al 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tratamiento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médico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aislado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 -&gt; 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riesgos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trombectomía</a:t>
          </a:r>
          <a:r>
            <a:rPr lang="en-US" sz="1800" kern="1200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sz="1800" kern="1200" dirty="0" err="1">
              <a:solidFill>
                <a:schemeClr val="bg1"/>
              </a:solidFill>
              <a:latin typeface="Calibri"/>
              <a:cs typeface="Calibri"/>
            </a:rPr>
            <a:t>mecánica</a:t>
          </a:r>
          <a:endParaRPr lang="en-US" sz="1800" kern="1200" dirty="0">
            <a:solidFill>
              <a:schemeClr val="bg1"/>
            </a:solidFill>
            <a:latin typeface="Calibri"/>
            <a:cs typeface="Calibri"/>
          </a:endParaRPr>
        </a:p>
      </dsp:txBody>
      <dsp:txXfrm>
        <a:off x="49154" y="4390190"/>
        <a:ext cx="6568525" cy="9086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C328B-54BE-40CA-91BA-724387A05D19}">
      <dsp:nvSpPr>
        <dsp:cNvPr id="0" name=""/>
        <dsp:cNvSpPr/>
      </dsp:nvSpPr>
      <dsp:spPr>
        <a:xfrm>
          <a:off x="0" y="1717"/>
          <a:ext cx="11004429" cy="1629225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75F2C5-7D23-4E5C-8DDE-B425650B0BAF}">
      <dsp:nvSpPr>
        <dsp:cNvPr id="0" name=""/>
        <dsp:cNvSpPr/>
      </dsp:nvSpPr>
      <dsp:spPr>
        <a:xfrm>
          <a:off x="492840" y="368293"/>
          <a:ext cx="896073" cy="89607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5A097D-0AC7-4612-A8FF-D6A751558274}">
      <dsp:nvSpPr>
        <dsp:cNvPr id="0" name=""/>
        <dsp:cNvSpPr/>
      </dsp:nvSpPr>
      <dsp:spPr>
        <a:xfrm>
          <a:off x="1881755" y="1717"/>
          <a:ext cx="9093768" cy="1629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426" tIns="172426" rIns="172426" bIns="172426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/>
            <a:t>OBJETIVOS:</a:t>
          </a:r>
          <a:r>
            <a:rPr lang="es-ES" sz="1400" b="1" kern="1200" dirty="0">
              <a:latin typeface="Calibri Light" panose="020F0302020204030204"/>
            </a:rPr>
            <a:t> </a:t>
          </a:r>
          <a:br>
            <a:rPr lang="es-ES" sz="1400" b="1" kern="1200" dirty="0">
              <a:latin typeface="Calibri Light" panose="020F0302020204030204"/>
            </a:rPr>
          </a:br>
          <a:r>
            <a:rPr lang="es-ES" sz="1400" kern="1200" dirty="0"/>
            <a:t>Evaluar el uso de las terapias de reperfusión en pacientes con OACIC.</a:t>
          </a:r>
          <a:endParaRPr lang="en-US" sz="1400" kern="1200" dirty="0">
            <a:latin typeface="Calibri Light" panose="020F0302020204030204"/>
          </a:endParaRPr>
        </a:p>
      </dsp:txBody>
      <dsp:txXfrm>
        <a:off x="1881755" y="1717"/>
        <a:ext cx="9093768" cy="1629225"/>
      </dsp:txXfrm>
    </dsp:sp>
    <dsp:sp modelId="{186A93CA-47BC-4F2B-B8AD-4C03E26CE380}">
      <dsp:nvSpPr>
        <dsp:cNvPr id="0" name=""/>
        <dsp:cNvSpPr/>
      </dsp:nvSpPr>
      <dsp:spPr>
        <a:xfrm>
          <a:off x="0" y="1886507"/>
          <a:ext cx="11004429" cy="1629225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70EDF2-27F0-49C6-AF77-5A4F9597F046}">
      <dsp:nvSpPr>
        <dsp:cNvPr id="0" name=""/>
        <dsp:cNvSpPr/>
      </dsp:nvSpPr>
      <dsp:spPr>
        <a:xfrm>
          <a:off x="492840" y="2253083"/>
          <a:ext cx="896073" cy="896073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F4980D-882D-42DA-B38A-1EFFF60AB377}">
      <dsp:nvSpPr>
        <dsp:cNvPr id="0" name=""/>
        <dsp:cNvSpPr/>
      </dsp:nvSpPr>
      <dsp:spPr>
        <a:xfrm>
          <a:off x="1881755" y="1886507"/>
          <a:ext cx="9093768" cy="1629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426" tIns="172426" rIns="172426" bIns="172426" numCol="1" spcCol="1270" anchor="ctr" anchorCtr="0">
          <a:noAutofit/>
        </a:bodyPr>
        <a:lstStyle/>
        <a:p>
          <a:pPr lvl="0" algn="l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/>
            <a:t>MATERIAL Y </a:t>
          </a:r>
          <a:r>
            <a:rPr lang="es-ES" sz="1400" b="1" kern="1200" dirty="0">
              <a:latin typeface="Calibri Light" panose="020F0302020204030204"/>
            </a:rPr>
            <a:t>MÉTODOS:</a:t>
          </a:r>
          <a:br>
            <a:rPr lang="es-ES" sz="1400" b="1" kern="1200" dirty="0">
              <a:latin typeface="Calibri Light" panose="020F0302020204030204"/>
            </a:rPr>
          </a:br>
          <a:r>
            <a:rPr lang="es-ES" sz="1400" kern="1200" dirty="0">
              <a:latin typeface="Calibri Light" panose="020F0302020204030204"/>
            </a:rPr>
            <a:t>Estudio de cohortes</a:t>
          </a:r>
          <a:r>
            <a:rPr lang="es-ES" sz="1400" kern="1200" dirty="0"/>
            <a:t> </a:t>
          </a:r>
          <a:r>
            <a:rPr lang="es-ES" sz="1400" kern="1200" dirty="0">
              <a:latin typeface="Calibri Light" panose="020F0302020204030204"/>
            </a:rPr>
            <a:t>retrospectivo</a:t>
          </a:r>
          <a:r>
            <a:rPr lang="es-ES" sz="1400" kern="1200" dirty="0"/>
            <a:t> de pacientes con OACIC</a:t>
          </a:r>
          <a:r>
            <a:rPr lang="es-ES" sz="1400" kern="1200" dirty="0">
              <a:latin typeface="Calibri Light" panose="020F0302020204030204"/>
            </a:rPr>
            <a:t>.</a:t>
          </a:r>
          <a:br>
            <a:rPr lang="es-ES" sz="1400" kern="1200" dirty="0">
              <a:latin typeface="Calibri Light" panose="020F0302020204030204"/>
            </a:rPr>
          </a:br>
          <a:r>
            <a:rPr lang="es-ES" sz="1400" kern="1200" dirty="0">
              <a:latin typeface="Calibri Light" panose="020F0302020204030204"/>
            </a:rPr>
            <a:t>Multicéntrico: Registro</a:t>
          </a:r>
          <a:r>
            <a:rPr lang="es-ES" sz="1400" kern="1200" dirty="0"/>
            <a:t> NORDICTUS (</a:t>
          </a:r>
          <a:r>
            <a:rPr lang="es-ES" sz="1400" kern="1200" dirty="0">
              <a:latin typeface="Calibri Light" panose="020F0302020204030204"/>
            </a:rPr>
            <a:t>12</a:t>
          </a:r>
          <a:r>
            <a:rPr lang="es-ES" sz="1400" kern="1200" dirty="0"/>
            <a:t> centros</a:t>
          </a:r>
          <a:r>
            <a:rPr lang="es-ES" sz="1400" kern="1200" dirty="0">
              <a:latin typeface="Calibri Light" panose="020F0302020204030204"/>
            </a:rPr>
            <a:t>): </a:t>
          </a:r>
          <a:r>
            <a:rPr lang="es-ES" sz="1400" kern="1200" dirty="0">
              <a:solidFill>
                <a:srgbClr val="010000"/>
              </a:solidFill>
              <a:latin typeface="Calibri Light" panose="020F0302020204030204"/>
            </a:rPr>
            <a:t>León</a:t>
          </a:r>
          <a:r>
            <a:rPr lang="es-ES" sz="1400" kern="1200" dirty="0">
              <a:latin typeface="Calibri Light" panose="020F0302020204030204"/>
            </a:rPr>
            <a:t>, Valladolid, Burgos, Asturias, A </a:t>
          </a:r>
          <a:r>
            <a:rPr lang="es-ES" sz="1400" kern="1200" dirty="0" smtClean="0">
              <a:latin typeface="Calibri Light" panose="020F0302020204030204"/>
            </a:rPr>
            <a:t>Coruña</a:t>
          </a:r>
          <a:r>
            <a:rPr lang="es-ES" sz="1400" kern="1200" dirty="0">
              <a:latin typeface="Calibri Light" panose="020F0302020204030204"/>
            </a:rPr>
            <a:t>, Santiago de Compostela, Bilbao, San Sebastián, Álava, Zaragoza</a:t>
          </a:r>
          <a:r>
            <a:rPr lang="es-ES" sz="1400" kern="1200" dirty="0">
              <a:solidFill>
                <a:srgbClr val="010000"/>
              </a:solidFill>
              <a:latin typeface="Calibri Light" panose="020F0302020204030204"/>
            </a:rPr>
            <a:t>.</a:t>
          </a:r>
          <a:r>
            <a:rPr lang="es-ES" sz="1400" kern="1200" dirty="0">
              <a:latin typeface="Calibri Light" panose="020F0302020204030204"/>
            </a:rPr>
            <a:t/>
          </a:r>
          <a:br>
            <a:rPr lang="es-ES" sz="1400" kern="1200" dirty="0">
              <a:latin typeface="Calibri Light" panose="020F0302020204030204"/>
            </a:rPr>
          </a:br>
          <a:r>
            <a:rPr lang="es-ES" sz="1400" kern="1200" dirty="0">
              <a:latin typeface="Calibri Light" panose="020F0302020204030204"/>
            </a:rPr>
            <a:t>Periodo</a:t>
          </a:r>
          <a:r>
            <a:rPr lang="es-ES" sz="1400" kern="1200" dirty="0"/>
            <a:t> 30/11/2017 al 16/01/2023. </a:t>
          </a:r>
          <a:r>
            <a:rPr lang="es-ES" sz="1400" kern="1200" dirty="0">
              <a:latin typeface="Calibri Light" panose="020F0302020204030204"/>
            </a:rPr>
            <a:t/>
          </a:r>
          <a:br>
            <a:rPr lang="es-ES" sz="1400" kern="1200" dirty="0">
              <a:latin typeface="Calibri Light" panose="020F0302020204030204"/>
            </a:rPr>
          </a:br>
          <a:r>
            <a:rPr lang="es-ES" sz="1400" kern="1200" dirty="0"/>
            <a:t>Se clasificaron según la opción terapéutica (TEV/</a:t>
          </a:r>
          <a:r>
            <a:rPr lang="es-ES" sz="1400" kern="1200" dirty="0" err="1"/>
            <a:t>rt</a:t>
          </a:r>
          <a:r>
            <a:rPr lang="es-ES" sz="1400" kern="1200" dirty="0"/>
            <a:t> PA) y la severidad del déficit (</a:t>
          </a:r>
          <a:r>
            <a:rPr lang="es-ES" sz="1400" kern="1200" dirty="0" err="1"/>
            <a:t>NIHss</a:t>
          </a:r>
          <a:r>
            <a:rPr lang="es-ES" sz="1400" kern="1200" dirty="0"/>
            <a:t> ingreso ≥6).</a:t>
          </a:r>
          <a:endParaRPr lang="en-US" sz="1400" kern="1200" dirty="0">
            <a:latin typeface="Calibri Light" panose="020F0302020204030204"/>
          </a:endParaRPr>
        </a:p>
      </dsp:txBody>
      <dsp:txXfrm>
        <a:off x="1881755" y="1886507"/>
        <a:ext cx="9093768" cy="16292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94EFA-3C4A-4722-978B-04AD21BBA29E}">
      <dsp:nvSpPr>
        <dsp:cNvPr id="0" name=""/>
        <dsp:cNvSpPr/>
      </dsp:nvSpPr>
      <dsp:spPr>
        <a:xfrm>
          <a:off x="2194417" y="892095"/>
          <a:ext cx="1550102" cy="7750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>
              <a:latin typeface="Calibri Light" panose="020F0302020204030204"/>
            </a:rPr>
            <a:t>N=64</a:t>
          </a:r>
          <a:endParaRPr lang="es-ES" sz="1400" kern="1200"/>
        </a:p>
      </dsp:txBody>
      <dsp:txXfrm>
        <a:off x="2217117" y="914795"/>
        <a:ext cx="1504702" cy="729651"/>
      </dsp:txXfrm>
    </dsp:sp>
    <dsp:sp modelId="{9B76A970-A0B0-4765-AC03-15B5BF949D9A}">
      <dsp:nvSpPr>
        <dsp:cNvPr id="0" name=""/>
        <dsp:cNvSpPr/>
      </dsp:nvSpPr>
      <dsp:spPr>
        <a:xfrm rot="19457599">
          <a:off x="3672748" y="1023791"/>
          <a:ext cx="763582" cy="66005"/>
        </a:xfrm>
        <a:custGeom>
          <a:avLst/>
          <a:gdLst/>
          <a:ahLst/>
          <a:cxnLst/>
          <a:rect l="0" t="0" r="0" b="0"/>
          <a:pathLst>
            <a:path>
              <a:moveTo>
                <a:pt x="0" y="33002"/>
              </a:moveTo>
              <a:lnTo>
                <a:pt x="763582" y="33002"/>
              </a:lnTo>
            </a:path>
          </a:pathLst>
        </a:custGeom>
        <a:noFill/>
        <a:ln w="63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035450" y="1037704"/>
        <a:ext cx="38179" cy="38179"/>
      </dsp:txXfrm>
    </dsp:sp>
    <dsp:sp modelId="{93247D4C-85AB-4647-AC63-643249AAD18C}">
      <dsp:nvSpPr>
        <dsp:cNvPr id="0" name=""/>
        <dsp:cNvSpPr/>
      </dsp:nvSpPr>
      <dsp:spPr>
        <a:xfrm>
          <a:off x="4364560" y="446441"/>
          <a:ext cx="1550102" cy="7750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>
              <a:latin typeface="Calibri Light" panose="020F0302020204030204"/>
            </a:rPr>
            <a:t>Tratamiento endovascular  N=40</a:t>
          </a:r>
          <a:endParaRPr lang="es-ES" sz="1400" kern="1200" dirty="0"/>
        </a:p>
      </dsp:txBody>
      <dsp:txXfrm>
        <a:off x="4387260" y="469141"/>
        <a:ext cx="1504702" cy="729651"/>
      </dsp:txXfrm>
    </dsp:sp>
    <dsp:sp modelId="{359CD232-5F5E-4C7E-90EC-7636BF6E494D}">
      <dsp:nvSpPr>
        <dsp:cNvPr id="0" name=""/>
        <dsp:cNvSpPr/>
      </dsp:nvSpPr>
      <dsp:spPr>
        <a:xfrm rot="19457599">
          <a:off x="5842891" y="578136"/>
          <a:ext cx="763582" cy="66005"/>
        </a:xfrm>
        <a:custGeom>
          <a:avLst/>
          <a:gdLst/>
          <a:ahLst/>
          <a:cxnLst/>
          <a:rect l="0" t="0" r="0" b="0"/>
          <a:pathLst>
            <a:path>
              <a:moveTo>
                <a:pt x="0" y="33002"/>
              </a:moveTo>
              <a:lnTo>
                <a:pt x="763582" y="33002"/>
              </a:lnTo>
            </a:path>
          </a:pathLst>
        </a:custGeom>
        <a:noFill/>
        <a:ln w="63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205593" y="592050"/>
        <a:ext cx="38179" cy="38179"/>
      </dsp:txXfrm>
    </dsp:sp>
    <dsp:sp modelId="{883279BE-1F95-409E-89FB-5DF693378BBE}">
      <dsp:nvSpPr>
        <dsp:cNvPr id="0" name=""/>
        <dsp:cNvSpPr/>
      </dsp:nvSpPr>
      <dsp:spPr>
        <a:xfrm>
          <a:off x="6534703" y="786"/>
          <a:ext cx="1550102" cy="7750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>
              <a:latin typeface="Calibri Light" panose="020F0302020204030204"/>
            </a:rPr>
            <a:t>Tratamiento endovascular + </a:t>
          </a:r>
          <a:r>
            <a:rPr lang="es-ES" sz="1400" kern="1200" err="1">
              <a:latin typeface="Calibri Light" panose="020F0302020204030204"/>
            </a:rPr>
            <a:t>rtPA</a:t>
          </a:r>
          <a:r>
            <a:rPr lang="es-ES" sz="1400" kern="1200">
              <a:latin typeface="Calibri Light" panose="020F0302020204030204"/>
            </a:rPr>
            <a:t> N=10</a:t>
          </a:r>
          <a:endParaRPr lang="es-ES" sz="1400" kern="1200"/>
        </a:p>
      </dsp:txBody>
      <dsp:txXfrm>
        <a:off x="6557403" y="23486"/>
        <a:ext cx="1504702" cy="729651"/>
      </dsp:txXfrm>
    </dsp:sp>
    <dsp:sp modelId="{1F69F976-B0A0-4AE9-A644-849F0E5EA0BE}">
      <dsp:nvSpPr>
        <dsp:cNvPr id="0" name=""/>
        <dsp:cNvSpPr/>
      </dsp:nvSpPr>
      <dsp:spPr>
        <a:xfrm rot="2142401">
          <a:off x="5842891" y="1023791"/>
          <a:ext cx="763582" cy="66005"/>
        </a:xfrm>
        <a:custGeom>
          <a:avLst/>
          <a:gdLst/>
          <a:ahLst/>
          <a:cxnLst/>
          <a:rect l="0" t="0" r="0" b="0"/>
          <a:pathLst>
            <a:path>
              <a:moveTo>
                <a:pt x="0" y="33002"/>
              </a:moveTo>
              <a:lnTo>
                <a:pt x="763582" y="33002"/>
              </a:lnTo>
            </a:path>
          </a:pathLst>
        </a:custGeom>
        <a:noFill/>
        <a:ln w="63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205593" y="1037704"/>
        <a:ext cx="38179" cy="38179"/>
      </dsp:txXfrm>
    </dsp:sp>
    <dsp:sp modelId="{CA67EBA6-EFFC-4995-BBEB-B640728306EB}">
      <dsp:nvSpPr>
        <dsp:cNvPr id="0" name=""/>
        <dsp:cNvSpPr/>
      </dsp:nvSpPr>
      <dsp:spPr>
        <a:xfrm>
          <a:off x="6534703" y="892095"/>
          <a:ext cx="1550102" cy="7750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>
              <a:latin typeface="Calibri Light" panose="020F0302020204030204"/>
            </a:rPr>
            <a:t>Sólo tratamiento endovascular N=30</a:t>
          </a:r>
          <a:endParaRPr lang="es-ES" sz="1400" kern="1200"/>
        </a:p>
      </dsp:txBody>
      <dsp:txXfrm>
        <a:off x="6557403" y="914795"/>
        <a:ext cx="1504702" cy="729651"/>
      </dsp:txXfrm>
    </dsp:sp>
    <dsp:sp modelId="{D43985F6-0BE6-46F6-9BC3-6FBCF5CB9013}">
      <dsp:nvSpPr>
        <dsp:cNvPr id="0" name=""/>
        <dsp:cNvSpPr/>
      </dsp:nvSpPr>
      <dsp:spPr>
        <a:xfrm rot="2142401">
          <a:off x="3672748" y="1469445"/>
          <a:ext cx="763582" cy="66005"/>
        </a:xfrm>
        <a:custGeom>
          <a:avLst/>
          <a:gdLst/>
          <a:ahLst/>
          <a:cxnLst/>
          <a:rect l="0" t="0" r="0" b="0"/>
          <a:pathLst>
            <a:path>
              <a:moveTo>
                <a:pt x="0" y="33002"/>
              </a:moveTo>
              <a:lnTo>
                <a:pt x="763582" y="33002"/>
              </a:lnTo>
            </a:path>
          </a:pathLst>
        </a:custGeom>
        <a:noFill/>
        <a:ln w="63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035450" y="1483358"/>
        <a:ext cx="38179" cy="38179"/>
      </dsp:txXfrm>
    </dsp:sp>
    <dsp:sp modelId="{819BE442-A542-4F12-BBBB-B4EF6E9DBAF2}">
      <dsp:nvSpPr>
        <dsp:cNvPr id="0" name=""/>
        <dsp:cNvSpPr/>
      </dsp:nvSpPr>
      <dsp:spPr>
        <a:xfrm>
          <a:off x="4364560" y="1337750"/>
          <a:ext cx="1550102" cy="7750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err="1">
              <a:latin typeface="Calibri Light" panose="020F0302020204030204"/>
            </a:rPr>
            <a:t>rtPA</a:t>
          </a:r>
          <a:r>
            <a:rPr lang="es-ES" sz="1400" kern="1200">
              <a:latin typeface="Calibri Light" panose="020F0302020204030204"/>
            </a:rPr>
            <a:t> N=24</a:t>
          </a:r>
          <a:endParaRPr lang="es-ES" sz="1400" kern="1200"/>
        </a:p>
      </dsp:txBody>
      <dsp:txXfrm>
        <a:off x="4387260" y="1360450"/>
        <a:ext cx="1504702" cy="72965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E21B0-0C8A-4808-B157-B7D3DC05271A}">
      <dsp:nvSpPr>
        <dsp:cNvPr id="0" name=""/>
        <dsp:cNvSpPr/>
      </dsp:nvSpPr>
      <dsp:spPr>
        <a:xfrm>
          <a:off x="3152" y="0"/>
          <a:ext cx="2756920" cy="983412"/>
        </a:xfrm>
        <a:prstGeom prst="homePlat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26670" bIns="533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>
              <a:latin typeface="Calibri"/>
              <a:ea typeface="Calibri"/>
              <a:cs typeface="Calibri"/>
            </a:rPr>
            <a:t>Regresión logística múltiple</a:t>
          </a:r>
          <a:br>
            <a:rPr lang="es-ES" sz="2000" kern="1200">
              <a:latin typeface="Calibri"/>
              <a:ea typeface="Calibri"/>
              <a:cs typeface="Calibri"/>
            </a:rPr>
          </a:br>
          <a:r>
            <a:rPr lang="es-ES" sz="2000" kern="1200">
              <a:latin typeface="Calibri"/>
              <a:ea typeface="Calibri"/>
              <a:cs typeface="Calibri"/>
            </a:rPr>
            <a:t>Colaterales &gt; 50%</a:t>
          </a:r>
          <a:endParaRPr lang="en-US" sz="2000" kern="1200">
            <a:latin typeface="Calibri"/>
            <a:ea typeface="Calibri"/>
            <a:cs typeface="Calibri"/>
          </a:endParaRPr>
        </a:p>
      </dsp:txBody>
      <dsp:txXfrm>
        <a:off x="3152" y="0"/>
        <a:ext cx="2511067" cy="983412"/>
      </dsp:txXfrm>
    </dsp:sp>
    <dsp:sp modelId="{123063DD-A529-44B9-8090-7D09ECA50B8B}">
      <dsp:nvSpPr>
        <dsp:cNvPr id="0" name=""/>
        <dsp:cNvSpPr/>
      </dsp:nvSpPr>
      <dsp:spPr>
        <a:xfrm>
          <a:off x="2208688" y="0"/>
          <a:ext cx="2756920" cy="983412"/>
        </a:xfrm>
        <a:prstGeom prst="chevron">
          <a:avLst/>
        </a:prstGeom>
        <a:solidFill>
          <a:schemeClr val="accent1">
            <a:shade val="80000"/>
            <a:hueOff val="174641"/>
            <a:satOff val="-3128"/>
            <a:lumOff val="1329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>
              <a:latin typeface="Calibri"/>
              <a:ea typeface="Calibri"/>
              <a:cs typeface="Calibri"/>
            </a:rPr>
            <a:t>P(&lt;0.001)</a:t>
          </a:r>
          <a:endParaRPr lang="en-US" sz="2000" kern="1200">
            <a:latin typeface="Calibri"/>
            <a:ea typeface="Calibri"/>
            <a:cs typeface="Calibri"/>
          </a:endParaRPr>
        </a:p>
      </dsp:txBody>
      <dsp:txXfrm>
        <a:off x="2700394" y="0"/>
        <a:ext cx="1773508" cy="983412"/>
      </dsp:txXfrm>
    </dsp:sp>
    <dsp:sp modelId="{0D10A210-A9FF-48C2-8560-D3A7EC93D499}">
      <dsp:nvSpPr>
        <dsp:cNvPr id="0" name=""/>
        <dsp:cNvSpPr/>
      </dsp:nvSpPr>
      <dsp:spPr>
        <a:xfrm>
          <a:off x="4414225" y="0"/>
          <a:ext cx="2756920" cy="983412"/>
        </a:xfrm>
        <a:prstGeom prst="chevron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>
              <a:latin typeface="Calibri"/>
              <a:ea typeface="Calibri"/>
              <a:cs typeface="Calibri"/>
            </a:rPr>
            <a:t>OR (95%): 24.4 (3.3-250)</a:t>
          </a:r>
          <a:endParaRPr lang="es-ES" sz="2000" kern="1200" dirty="0"/>
        </a:p>
      </dsp:txBody>
      <dsp:txXfrm>
        <a:off x="4905931" y="0"/>
        <a:ext cx="1773508" cy="98341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746748-C9C2-4A33-969C-6E6B94F068C9}">
      <dsp:nvSpPr>
        <dsp:cNvPr id="0" name=""/>
        <dsp:cNvSpPr/>
      </dsp:nvSpPr>
      <dsp:spPr>
        <a:xfrm>
          <a:off x="3201" y="318495"/>
          <a:ext cx="2539866" cy="355581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018" tIns="330200" rIns="198018" bIns="33020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>
              <a:latin typeface="Calibri Light" panose="020F0302020204030204"/>
            </a:rPr>
            <a:t>Estudios</a:t>
          </a:r>
          <a:r>
            <a:rPr lang="es-ES" sz="2400" kern="1200" dirty="0"/>
            <a:t> </a:t>
          </a:r>
          <a:r>
            <a:rPr lang="es-ES" sz="2400" kern="1200" dirty="0">
              <a:latin typeface="Calibri Light" panose="020F0302020204030204"/>
            </a:rPr>
            <a:t>-&gt; asocian TEV a mejor</a:t>
          </a:r>
          <a:r>
            <a:rPr lang="es-ES" sz="2400" kern="1200" dirty="0"/>
            <a:t> evolución </a:t>
          </a:r>
          <a:r>
            <a:rPr lang="es-ES" sz="2400" kern="1200" dirty="0">
              <a:latin typeface="Calibri Light" panose="020F0302020204030204"/>
            </a:rPr>
            <a:t>si </a:t>
          </a:r>
          <a:r>
            <a:rPr lang="es-ES" sz="2400" kern="1200" dirty="0"/>
            <a:t>NIHSS ≥</a:t>
          </a:r>
          <a:r>
            <a:rPr lang="es-ES" sz="2400" kern="1200" dirty="0">
              <a:latin typeface="Calibri Light" panose="020F0302020204030204"/>
            </a:rPr>
            <a:t>6.</a:t>
          </a:r>
          <a:endParaRPr lang="en-US" sz="2400" kern="1200" dirty="0">
            <a:latin typeface="Calibri Light" panose="020F0302020204030204"/>
          </a:endParaRPr>
        </a:p>
      </dsp:txBody>
      <dsp:txXfrm>
        <a:off x="3201" y="1669704"/>
        <a:ext cx="2539866" cy="2133487"/>
      </dsp:txXfrm>
    </dsp:sp>
    <dsp:sp modelId="{D6659534-4969-4768-8CE1-2305888C080E}">
      <dsp:nvSpPr>
        <dsp:cNvPr id="0" name=""/>
        <dsp:cNvSpPr/>
      </dsp:nvSpPr>
      <dsp:spPr>
        <a:xfrm>
          <a:off x="739762" y="674077"/>
          <a:ext cx="1066743" cy="106674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168" tIns="12700" rIns="83168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800" kern="1200"/>
        </a:p>
      </dsp:txBody>
      <dsp:txXfrm>
        <a:off x="895983" y="830298"/>
        <a:ext cx="754301" cy="754301"/>
      </dsp:txXfrm>
    </dsp:sp>
    <dsp:sp modelId="{7F7AC1ED-81DA-4583-906E-63FDD96C271B}">
      <dsp:nvSpPr>
        <dsp:cNvPr id="0" name=""/>
        <dsp:cNvSpPr/>
      </dsp:nvSpPr>
      <dsp:spPr>
        <a:xfrm>
          <a:off x="3201" y="3874237"/>
          <a:ext cx="2539866" cy="72"/>
        </a:xfrm>
        <a:prstGeom prst="rect">
          <a:avLst/>
        </a:prstGeom>
        <a:solidFill>
          <a:schemeClr val="accent2">
            <a:hueOff val="-207909"/>
            <a:satOff val="-11990"/>
            <a:lumOff val="1233"/>
            <a:alphaOff val="0"/>
          </a:schemeClr>
        </a:solidFill>
        <a:ln w="12700" cap="flat" cmpd="sng" algn="ctr">
          <a:solidFill>
            <a:schemeClr val="accent2">
              <a:hueOff val="-207909"/>
              <a:satOff val="-11990"/>
              <a:lumOff val="123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EB64A2-52F8-4F33-8D39-C2CE0AE7BADD}">
      <dsp:nvSpPr>
        <dsp:cNvPr id="0" name=""/>
        <dsp:cNvSpPr/>
      </dsp:nvSpPr>
      <dsp:spPr>
        <a:xfrm>
          <a:off x="2797054" y="318495"/>
          <a:ext cx="2539866" cy="3555813"/>
        </a:xfrm>
        <a:prstGeom prst="rect">
          <a:avLst/>
        </a:prstGeom>
        <a:solidFill>
          <a:schemeClr val="accent2">
            <a:tint val="40000"/>
            <a:alpha val="90000"/>
            <a:hueOff val="-283075"/>
            <a:satOff val="-25115"/>
            <a:lumOff val="-25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83075"/>
              <a:satOff val="-25115"/>
              <a:lumOff val="-2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018" tIns="330200" rIns="198018" bIns="33020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>
              <a:latin typeface="Calibri Light" panose="020F0302020204030204"/>
            </a:rPr>
            <a:t>Nuestro</a:t>
          </a:r>
          <a:r>
            <a:rPr lang="es-ES" sz="2400" kern="1200" dirty="0"/>
            <a:t> </a:t>
          </a:r>
          <a:r>
            <a:rPr lang="es-ES" sz="2400" kern="1200" dirty="0">
              <a:latin typeface="Calibri Light" panose="020F0302020204030204"/>
            </a:rPr>
            <a:t>estudio: grupo TEV</a:t>
          </a:r>
          <a:r>
            <a:rPr lang="es-ES" sz="2400" kern="1200" dirty="0"/>
            <a:t> </a:t>
          </a:r>
          <a:r>
            <a:rPr lang="es-ES" sz="2400" kern="1200" dirty="0">
              <a:latin typeface="Calibri Light" panose="020F0302020204030204"/>
            </a:rPr>
            <a:t>&gt;</a:t>
          </a:r>
          <a:r>
            <a:rPr lang="es-ES" sz="2400" kern="1200" dirty="0"/>
            <a:t> déficit </a:t>
          </a:r>
          <a:r>
            <a:rPr lang="es-ES" sz="2400" kern="1200" dirty="0">
              <a:latin typeface="Calibri Light" panose="020F0302020204030204"/>
            </a:rPr>
            <a:t>grupo </a:t>
          </a:r>
          <a:r>
            <a:rPr lang="es-ES" sz="2400" kern="1200" dirty="0" err="1">
              <a:latin typeface="Calibri Light" panose="020F0302020204030204"/>
            </a:rPr>
            <a:t>rtPA</a:t>
          </a:r>
          <a:r>
            <a:rPr lang="es-ES" sz="2400" kern="1200" dirty="0"/>
            <a:t>.</a:t>
          </a:r>
        </a:p>
      </dsp:txBody>
      <dsp:txXfrm>
        <a:off x="2797054" y="1669704"/>
        <a:ext cx="2539866" cy="2133487"/>
      </dsp:txXfrm>
    </dsp:sp>
    <dsp:sp modelId="{37EFB266-3E82-4E11-AC15-E286EFF9DB02}">
      <dsp:nvSpPr>
        <dsp:cNvPr id="0" name=""/>
        <dsp:cNvSpPr/>
      </dsp:nvSpPr>
      <dsp:spPr>
        <a:xfrm>
          <a:off x="3533615" y="674077"/>
          <a:ext cx="1066743" cy="1066743"/>
        </a:xfrm>
        <a:prstGeom prst="ellipse">
          <a:avLst/>
        </a:prstGeom>
        <a:solidFill>
          <a:schemeClr val="accent2">
            <a:hueOff val="-415818"/>
            <a:satOff val="-23979"/>
            <a:lumOff val="2465"/>
            <a:alphaOff val="0"/>
          </a:schemeClr>
        </a:solidFill>
        <a:ln w="12700" cap="flat" cmpd="sng" algn="ctr">
          <a:solidFill>
            <a:schemeClr val="accent2">
              <a:hueOff val="-415818"/>
              <a:satOff val="-23979"/>
              <a:lumOff val="24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168" tIns="12700" rIns="83168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4800" kern="1200"/>
        </a:p>
      </dsp:txBody>
      <dsp:txXfrm>
        <a:off x="3689836" y="830298"/>
        <a:ext cx="754301" cy="754301"/>
      </dsp:txXfrm>
    </dsp:sp>
    <dsp:sp modelId="{5FB75533-E894-4426-B789-A9F38F780312}">
      <dsp:nvSpPr>
        <dsp:cNvPr id="0" name=""/>
        <dsp:cNvSpPr/>
      </dsp:nvSpPr>
      <dsp:spPr>
        <a:xfrm>
          <a:off x="2797054" y="3874237"/>
          <a:ext cx="2539866" cy="72"/>
        </a:xfrm>
        <a:prstGeom prst="rect">
          <a:avLst/>
        </a:prstGeom>
        <a:solidFill>
          <a:schemeClr val="accent2">
            <a:hueOff val="-623727"/>
            <a:satOff val="-35969"/>
            <a:lumOff val="3698"/>
            <a:alphaOff val="0"/>
          </a:schemeClr>
        </a:solidFill>
        <a:ln w="12700" cap="flat" cmpd="sng" algn="ctr">
          <a:solidFill>
            <a:schemeClr val="accent2">
              <a:hueOff val="-623727"/>
              <a:satOff val="-35969"/>
              <a:lumOff val="36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2EE0C2-280E-4683-BDF7-C23CC4B9CBFB}">
      <dsp:nvSpPr>
        <dsp:cNvPr id="0" name=""/>
        <dsp:cNvSpPr/>
      </dsp:nvSpPr>
      <dsp:spPr>
        <a:xfrm>
          <a:off x="5590907" y="318495"/>
          <a:ext cx="2539866" cy="3555813"/>
        </a:xfrm>
        <a:prstGeom prst="rect">
          <a:avLst/>
        </a:prstGeom>
        <a:solidFill>
          <a:schemeClr val="accent2">
            <a:tint val="40000"/>
            <a:alpha val="90000"/>
            <a:hueOff val="-566151"/>
            <a:satOff val="-50231"/>
            <a:lumOff val="-51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566151"/>
              <a:satOff val="-50231"/>
              <a:lumOff val="-5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018" tIns="330200" rIns="198018" bIns="33020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>
              <a:latin typeface="Calibri Light" panose="020F0302020204030204"/>
            </a:rPr>
            <a:t>Subgrupo </a:t>
          </a:r>
          <a:r>
            <a:rPr lang="es-ES" sz="2400" kern="1200" dirty="0"/>
            <a:t>NIHSS ≥6</a:t>
          </a:r>
          <a:r>
            <a:rPr lang="es-ES" sz="2400" kern="1200" dirty="0">
              <a:latin typeface="Calibri Light" panose="020F0302020204030204"/>
            </a:rPr>
            <a:t> -&gt;</a:t>
          </a:r>
          <a:r>
            <a:rPr lang="es-ES" sz="2400" kern="1200" dirty="0"/>
            <a:t> </a:t>
          </a:r>
          <a:r>
            <a:rPr lang="es-ES" sz="2400" kern="1200" dirty="0">
              <a:latin typeface="Calibri Light" panose="020F0302020204030204"/>
            </a:rPr>
            <a:t>sin</a:t>
          </a:r>
          <a:r>
            <a:rPr lang="es-ES" sz="2400" kern="1200" dirty="0"/>
            <a:t> diferencias entre TEV y </a:t>
          </a:r>
          <a:r>
            <a:rPr lang="es-ES" sz="2400" kern="1200" dirty="0" err="1"/>
            <a:t>rtPA</a:t>
          </a:r>
          <a:r>
            <a:rPr lang="es-ES" sz="2400" kern="1200" dirty="0"/>
            <a:t>.</a:t>
          </a:r>
          <a:endParaRPr lang="en-US" sz="2400" kern="1200" dirty="0"/>
        </a:p>
      </dsp:txBody>
      <dsp:txXfrm>
        <a:off x="5590907" y="1669704"/>
        <a:ext cx="2539866" cy="2133487"/>
      </dsp:txXfrm>
    </dsp:sp>
    <dsp:sp modelId="{699B6446-4632-4E54-8A0D-45687E1F2FE8}">
      <dsp:nvSpPr>
        <dsp:cNvPr id="0" name=""/>
        <dsp:cNvSpPr/>
      </dsp:nvSpPr>
      <dsp:spPr>
        <a:xfrm>
          <a:off x="6327469" y="674077"/>
          <a:ext cx="1066743" cy="1066743"/>
        </a:xfrm>
        <a:prstGeom prst="ellipse">
          <a:avLst/>
        </a:prstGeom>
        <a:solidFill>
          <a:schemeClr val="accent2">
            <a:hueOff val="-831636"/>
            <a:satOff val="-47959"/>
            <a:lumOff val="4930"/>
            <a:alphaOff val="0"/>
          </a:schemeClr>
        </a:solidFill>
        <a:ln w="12700" cap="flat" cmpd="sng" algn="ctr">
          <a:solidFill>
            <a:schemeClr val="accent2">
              <a:hueOff val="-831636"/>
              <a:satOff val="-47959"/>
              <a:lumOff val="49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168" tIns="12700" rIns="83168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800" kern="1200"/>
        </a:p>
      </dsp:txBody>
      <dsp:txXfrm>
        <a:off x="6483690" y="830298"/>
        <a:ext cx="754301" cy="754301"/>
      </dsp:txXfrm>
    </dsp:sp>
    <dsp:sp modelId="{23CC4AB7-7DF7-4AB1-BA1B-FEFEF3070009}">
      <dsp:nvSpPr>
        <dsp:cNvPr id="0" name=""/>
        <dsp:cNvSpPr/>
      </dsp:nvSpPr>
      <dsp:spPr>
        <a:xfrm>
          <a:off x="5590907" y="3874237"/>
          <a:ext cx="2539866" cy="72"/>
        </a:xfrm>
        <a:prstGeom prst="rect">
          <a:avLst/>
        </a:prstGeom>
        <a:solidFill>
          <a:schemeClr val="accent2">
            <a:hueOff val="-1039545"/>
            <a:satOff val="-59949"/>
            <a:lumOff val="6163"/>
            <a:alphaOff val="0"/>
          </a:schemeClr>
        </a:solidFill>
        <a:ln w="12700" cap="flat" cmpd="sng" algn="ctr">
          <a:solidFill>
            <a:schemeClr val="accent2">
              <a:hueOff val="-1039545"/>
              <a:satOff val="-59949"/>
              <a:lumOff val="61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88A05E-B58C-41F0-895F-222381ECF921}">
      <dsp:nvSpPr>
        <dsp:cNvPr id="0" name=""/>
        <dsp:cNvSpPr/>
      </dsp:nvSpPr>
      <dsp:spPr>
        <a:xfrm>
          <a:off x="8384760" y="318495"/>
          <a:ext cx="2539866" cy="3555813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018" tIns="330200" rIns="198018" bIns="33020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>
              <a:latin typeface="Calibri"/>
              <a:ea typeface="Calibri"/>
              <a:cs typeface="Calibri"/>
            </a:rPr>
            <a:t>El grado de colaterales es factor pronóstico.</a:t>
          </a:r>
          <a:endParaRPr lang="en-US" sz="2400" kern="1200" dirty="0">
            <a:latin typeface="Calibri"/>
            <a:ea typeface="Calibri"/>
            <a:cs typeface="Calibri"/>
          </a:endParaRPr>
        </a:p>
      </dsp:txBody>
      <dsp:txXfrm>
        <a:off x="8384760" y="1669704"/>
        <a:ext cx="2539866" cy="2133487"/>
      </dsp:txXfrm>
    </dsp:sp>
    <dsp:sp modelId="{A5823876-4F0B-40D5-A001-3F3309E21491}">
      <dsp:nvSpPr>
        <dsp:cNvPr id="0" name=""/>
        <dsp:cNvSpPr/>
      </dsp:nvSpPr>
      <dsp:spPr>
        <a:xfrm>
          <a:off x="9121322" y="674077"/>
          <a:ext cx="1066743" cy="1066743"/>
        </a:xfrm>
        <a:prstGeom prst="ellipse">
          <a:avLst/>
        </a:prstGeom>
        <a:solidFill>
          <a:schemeClr val="accent2">
            <a:hueOff val="-1247454"/>
            <a:satOff val="-71938"/>
            <a:lumOff val="7395"/>
            <a:alphaOff val="0"/>
          </a:schemeClr>
        </a:solidFill>
        <a:ln w="12700" cap="flat" cmpd="sng" algn="ctr">
          <a:solidFill>
            <a:schemeClr val="accent2">
              <a:hueOff val="-1247454"/>
              <a:satOff val="-71938"/>
              <a:lumOff val="739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168" tIns="12700" rIns="83168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4800" kern="1200"/>
        </a:p>
      </dsp:txBody>
      <dsp:txXfrm>
        <a:off x="9277543" y="830298"/>
        <a:ext cx="754301" cy="754301"/>
      </dsp:txXfrm>
    </dsp:sp>
    <dsp:sp modelId="{E8F9B9DA-A93D-4219-B489-ADA0BA4BA915}">
      <dsp:nvSpPr>
        <dsp:cNvPr id="0" name=""/>
        <dsp:cNvSpPr/>
      </dsp:nvSpPr>
      <dsp:spPr>
        <a:xfrm>
          <a:off x="8384760" y="3874237"/>
          <a:ext cx="2539866" cy="72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086DAA-C7C0-41B0-8482-7A15AE754C1B}">
      <dsp:nvSpPr>
        <dsp:cNvPr id="0" name=""/>
        <dsp:cNvSpPr/>
      </dsp:nvSpPr>
      <dsp:spPr>
        <a:xfrm>
          <a:off x="0" y="0"/>
          <a:ext cx="6490101" cy="144025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kern="1200" dirty="0">
              <a:latin typeface="Calibri Light" panose="020F0302020204030204"/>
            </a:rPr>
            <a:t>Los resultados obtenidos deben interpretarse con cautela.</a:t>
          </a:r>
          <a:endParaRPr lang="en-US" sz="2900" kern="1200" dirty="0"/>
        </a:p>
      </dsp:txBody>
      <dsp:txXfrm>
        <a:off x="42184" y="42184"/>
        <a:ext cx="5001481" cy="1355890"/>
      </dsp:txXfrm>
    </dsp:sp>
    <dsp:sp modelId="{4872EF60-EB28-4A6B-B3B1-A4911184ED1F}">
      <dsp:nvSpPr>
        <dsp:cNvPr id="0" name=""/>
        <dsp:cNvSpPr/>
      </dsp:nvSpPr>
      <dsp:spPr>
        <a:xfrm>
          <a:off x="1145312" y="1760316"/>
          <a:ext cx="6490101" cy="1440258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kern="1200" dirty="0">
              <a:latin typeface="Calibri Light" panose="020F0302020204030204"/>
            </a:rPr>
            <a:t>Son necesarios ensayos clínicos aleatorizados.</a:t>
          </a:r>
          <a:endParaRPr lang="es-ES" sz="2900" kern="1200" dirty="0"/>
        </a:p>
      </dsp:txBody>
      <dsp:txXfrm>
        <a:off x="1187496" y="1802500"/>
        <a:ext cx="4324253" cy="1355890"/>
      </dsp:txXfrm>
    </dsp:sp>
    <dsp:sp modelId="{82B212BE-9172-4E8C-90BA-9E9809AD0454}">
      <dsp:nvSpPr>
        <dsp:cNvPr id="0" name=""/>
        <dsp:cNvSpPr/>
      </dsp:nvSpPr>
      <dsp:spPr>
        <a:xfrm>
          <a:off x="5553933" y="1132203"/>
          <a:ext cx="936168" cy="93616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5764571" y="1132203"/>
        <a:ext cx="514892" cy="7044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7337D-B444-4EC5-99D1-6005D8CD268D}" type="datetimeFigureOut">
              <a:t>03/10/2023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ACC0A-BAE7-4DA5-AD38-2BA61236CC1A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1873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s-ES"/>
              <a:t>La presentación clínica de la oclusión aislada de carótida interna cervical (OACIC) puede ser muy variable</a:t>
            </a:r>
            <a:endParaRPr lang="en-US"/>
          </a:p>
          <a:p>
            <a:r>
              <a:rPr lang="en-US" err="1">
                <a:ea typeface="Calibri"/>
                <a:cs typeface="Calibri"/>
              </a:rPr>
              <a:t>Desde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déficits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neurológicos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transitorios</a:t>
            </a:r>
            <a:r>
              <a:rPr lang="en-US">
                <a:ea typeface="Calibri"/>
                <a:cs typeface="Calibri"/>
              </a:rPr>
              <a:t> hasta </a:t>
            </a:r>
            <a:r>
              <a:rPr lang="en-US" err="1">
                <a:ea typeface="Calibri"/>
                <a:cs typeface="Calibri"/>
              </a:rPr>
              <a:t>déficits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hemisféricos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completos</a:t>
            </a:r>
            <a:r>
              <a:rPr lang="en-US">
                <a:ea typeface="Calibri"/>
                <a:cs typeface="Calibri"/>
              </a:rPr>
              <a:t>. </a:t>
            </a:r>
            <a:r>
              <a:rPr lang="en-US" err="1">
                <a:ea typeface="Calibri"/>
                <a:cs typeface="Calibri"/>
              </a:rPr>
              <a:t>Cuando</a:t>
            </a:r>
            <a:r>
              <a:rPr lang="en-US">
                <a:ea typeface="Calibri"/>
                <a:cs typeface="Calibri"/>
              </a:rPr>
              <a:t> se </a:t>
            </a:r>
            <a:r>
              <a:rPr lang="en-US" err="1">
                <a:ea typeface="Calibri"/>
                <a:cs typeface="Calibri"/>
              </a:rPr>
              <a:t>presenta</a:t>
            </a:r>
            <a:r>
              <a:rPr lang="en-US">
                <a:ea typeface="Calibri"/>
                <a:cs typeface="Calibri"/>
              </a:rPr>
              <a:t> de </a:t>
            </a:r>
            <a:r>
              <a:rPr lang="en-US" err="1">
                <a:ea typeface="Calibri"/>
                <a:cs typeface="Calibri"/>
              </a:rPr>
              <a:t>manera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aguda</a:t>
            </a:r>
            <a:r>
              <a:rPr lang="en-US">
                <a:ea typeface="Calibri"/>
                <a:cs typeface="Calibri"/>
              </a:rPr>
              <a:t> con </a:t>
            </a:r>
            <a:r>
              <a:rPr lang="en-US" err="1">
                <a:ea typeface="Calibri"/>
                <a:cs typeface="Calibri"/>
              </a:rPr>
              <a:t>síntomas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incapacitantes</a:t>
            </a:r>
            <a:r>
              <a:rPr lang="en-US">
                <a:ea typeface="Calibri"/>
                <a:cs typeface="Calibri"/>
              </a:rPr>
              <a:t> y </a:t>
            </a:r>
            <a:r>
              <a:rPr lang="en-US" err="1">
                <a:ea typeface="Calibri"/>
                <a:cs typeface="Calibri"/>
              </a:rPr>
              <a:t>asociada</a:t>
            </a:r>
            <a:r>
              <a:rPr lang="en-US">
                <a:ea typeface="Calibri"/>
                <a:cs typeface="Calibri"/>
              </a:rPr>
              <a:t> a </a:t>
            </a:r>
            <a:r>
              <a:rPr lang="en-US" err="1">
                <a:ea typeface="Calibri"/>
                <a:cs typeface="Calibri"/>
              </a:rPr>
              <a:t>oclusión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intracraneal</a:t>
            </a:r>
            <a:r>
              <a:rPr lang="en-US">
                <a:ea typeface="Calibri"/>
                <a:cs typeface="Calibri"/>
              </a:rPr>
              <a:t>, se </a:t>
            </a:r>
            <a:r>
              <a:rPr lang="en-US" err="1">
                <a:ea typeface="Calibri"/>
                <a:cs typeface="Calibri"/>
              </a:rPr>
              <a:t>procede</a:t>
            </a:r>
            <a:r>
              <a:rPr lang="en-US">
                <a:ea typeface="Calibri"/>
                <a:cs typeface="Calibri"/>
              </a:rPr>
              <a:t> a TM. Sin embargo, </a:t>
            </a:r>
            <a:r>
              <a:rPr lang="en-US" err="1">
                <a:ea typeface="Calibri"/>
                <a:cs typeface="Calibri"/>
              </a:rPr>
              <a:t>el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papel</a:t>
            </a:r>
            <a:r>
              <a:rPr lang="en-US">
                <a:ea typeface="Calibri"/>
                <a:cs typeface="Calibri"/>
              </a:rPr>
              <a:t> de la TM </a:t>
            </a:r>
            <a:r>
              <a:rPr lang="en-US" err="1">
                <a:ea typeface="Calibri"/>
                <a:cs typeface="Calibri"/>
              </a:rPr>
              <a:t>está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menos</a:t>
            </a:r>
            <a:r>
              <a:rPr lang="en-US">
                <a:ea typeface="Calibri"/>
                <a:cs typeface="Calibri"/>
              </a:rPr>
              <a:t> claro </a:t>
            </a:r>
            <a:r>
              <a:rPr lang="en-US" err="1">
                <a:ea typeface="Calibri"/>
                <a:cs typeface="Calibri"/>
              </a:rPr>
              <a:t>en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aquellos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pacientes</a:t>
            </a:r>
            <a:r>
              <a:rPr lang="en-US">
                <a:ea typeface="Calibri"/>
                <a:cs typeface="Calibri"/>
              </a:rPr>
              <a:t> con OACIC sin </a:t>
            </a:r>
            <a:r>
              <a:rPr lang="en-US" err="1">
                <a:ea typeface="Calibri"/>
                <a:cs typeface="Calibri"/>
              </a:rPr>
              <a:t>oclusión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intracraneal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asociada</a:t>
            </a:r>
            <a:r>
              <a:rPr lang="en-US">
                <a:ea typeface="Calibri"/>
                <a:cs typeface="Calibri"/>
              </a:rPr>
              <a:t>, </a:t>
            </a:r>
            <a:r>
              <a:rPr lang="en-US" err="1">
                <a:ea typeface="Calibri"/>
                <a:cs typeface="Calibri"/>
              </a:rPr>
              <a:t>sobretodo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en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aquellos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casos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en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los</a:t>
            </a:r>
            <a:r>
              <a:rPr lang="en-US">
                <a:ea typeface="Calibri"/>
                <a:cs typeface="Calibri"/>
              </a:rPr>
              <a:t> que </a:t>
            </a:r>
            <a:r>
              <a:rPr lang="en-US" err="1">
                <a:ea typeface="Calibri"/>
                <a:cs typeface="Calibri"/>
              </a:rPr>
              <a:t>los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síntomas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iniciales</a:t>
            </a:r>
            <a:r>
              <a:rPr lang="en-US">
                <a:ea typeface="Calibri"/>
                <a:cs typeface="Calibri"/>
              </a:rPr>
              <a:t> son </a:t>
            </a:r>
            <a:r>
              <a:rPr lang="en-US" err="1">
                <a:ea typeface="Calibri"/>
                <a:cs typeface="Calibri"/>
              </a:rPr>
              <a:t>relativamente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leves</a:t>
            </a:r>
            <a:r>
              <a:rPr lang="en-US">
                <a:ea typeface="Calibri"/>
                <a:cs typeface="Calibri"/>
              </a:rPr>
              <a:t>. En </a:t>
            </a:r>
            <a:r>
              <a:rPr lang="en-US" err="1">
                <a:ea typeface="Calibri"/>
                <a:cs typeface="Calibri"/>
              </a:rPr>
              <a:t>estos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casos</a:t>
            </a:r>
            <a:r>
              <a:rPr lang="en-US">
                <a:ea typeface="Calibri"/>
                <a:cs typeface="Calibri"/>
              </a:rPr>
              <a:t> las </a:t>
            </a:r>
            <a:r>
              <a:rPr lang="en-US" err="1">
                <a:ea typeface="Calibri"/>
                <a:cs typeface="Calibri"/>
              </a:rPr>
              <a:t>colaterales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juegan</a:t>
            </a:r>
            <a:r>
              <a:rPr lang="en-US">
                <a:ea typeface="Calibri"/>
                <a:cs typeface="Calibri"/>
              </a:rPr>
              <a:t> un </a:t>
            </a:r>
            <a:r>
              <a:rPr lang="en-US" err="1">
                <a:ea typeface="Calibri"/>
                <a:cs typeface="Calibri"/>
              </a:rPr>
              <a:t>papel</a:t>
            </a:r>
            <a:r>
              <a:rPr lang="en-US">
                <a:ea typeface="Calibri"/>
                <a:cs typeface="Calibri"/>
              </a:rPr>
              <a:t> fundamental </a:t>
            </a:r>
            <a:r>
              <a:rPr lang="en-US" err="1">
                <a:ea typeface="Calibri"/>
                <a:cs typeface="Calibri"/>
              </a:rPr>
              <a:t>en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previniendo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una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isquemia</a:t>
            </a:r>
            <a:r>
              <a:rPr lang="en-US">
                <a:ea typeface="Calibri"/>
                <a:cs typeface="Calibri"/>
              </a:rPr>
              <a:t> mayor, y </a:t>
            </a:r>
            <a:r>
              <a:rPr lang="en-US" err="1">
                <a:ea typeface="Calibri"/>
                <a:cs typeface="Calibri"/>
              </a:rPr>
              <a:t>en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este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caso</a:t>
            </a:r>
            <a:r>
              <a:rPr lang="en-US">
                <a:ea typeface="Calibri"/>
                <a:cs typeface="Calibri"/>
              </a:rPr>
              <a:t> es </a:t>
            </a:r>
            <a:r>
              <a:rPr lang="en-US" err="1">
                <a:ea typeface="Calibri"/>
                <a:cs typeface="Calibri"/>
              </a:rPr>
              <a:t>incierto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si</a:t>
            </a:r>
            <a:r>
              <a:rPr lang="en-US">
                <a:ea typeface="Calibri"/>
                <a:cs typeface="Calibri"/>
              </a:rPr>
              <a:t> la </a:t>
            </a:r>
            <a:r>
              <a:rPr lang="en-US" err="1">
                <a:ea typeface="Calibri"/>
                <a:cs typeface="Calibri"/>
              </a:rPr>
              <a:t>intervención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supondría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una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clara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ventaja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frente</a:t>
            </a:r>
            <a:r>
              <a:rPr lang="en-US">
                <a:ea typeface="Calibri"/>
                <a:cs typeface="Calibri"/>
              </a:rPr>
              <a:t> al </a:t>
            </a:r>
            <a:r>
              <a:rPr lang="en-US" err="1">
                <a:ea typeface="Calibri"/>
                <a:cs typeface="Calibri"/>
              </a:rPr>
              <a:t>tratamiento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médico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aislado</a:t>
            </a:r>
            <a:r>
              <a:rPr lang="en-US">
                <a:ea typeface="Calibri"/>
                <a:cs typeface="Calibri"/>
              </a:rPr>
              <a:t>, </a:t>
            </a:r>
            <a:r>
              <a:rPr lang="en-US" err="1">
                <a:ea typeface="Calibri"/>
                <a:cs typeface="Calibri"/>
              </a:rPr>
              <a:t>teniendo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en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cuenta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los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riesgos</a:t>
            </a:r>
            <a:r>
              <a:rPr lang="en-US">
                <a:ea typeface="Calibri"/>
                <a:cs typeface="Calibri"/>
              </a:rPr>
              <a:t> que </a:t>
            </a:r>
            <a:r>
              <a:rPr lang="en-US" err="1">
                <a:ea typeface="Calibri"/>
                <a:cs typeface="Calibri"/>
              </a:rPr>
              <a:t>conlleva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una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trombectomía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mecánica</a:t>
            </a:r>
            <a:r>
              <a:rPr lang="en-US">
                <a:ea typeface="Calibri"/>
                <a:cs typeface="Calibri"/>
              </a:rPr>
              <a:t>.</a:t>
            </a:r>
          </a:p>
          <a:p>
            <a:r>
              <a:rPr lang="en-US">
                <a:ea typeface="Calibri"/>
                <a:cs typeface="Calibri"/>
              </a:rPr>
              <a:t>3 punto: </a:t>
            </a:r>
            <a:r>
              <a:rPr lang="en-US"/>
              <a:t> </a:t>
            </a:r>
            <a:r>
              <a:rPr lang="en-US" err="1"/>
              <a:t>Desde</a:t>
            </a:r>
            <a:r>
              <a:rPr lang="en-US"/>
              <a:t> 2015, la </a:t>
            </a:r>
            <a:r>
              <a:rPr lang="en-US" err="1"/>
              <a:t>trombectomía</a:t>
            </a:r>
            <a:r>
              <a:rPr lang="en-US"/>
              <a:t> </a:t>
            </a:r>
            <a:r>
              <a:rPr lang="en-US" err="1"/>
              <a:t>mecánica</a:t>
            </a:r>
            <a:r>
              <a:rPr lang="en-US"/>
              <a:t> se ha </a:t>
            </a:r>
            <a:r>
              <a:rPr lang="en-US" err="1"/>
              <a:t>convertido</a:t>
            </a:r>
            <a:r>
              <a:rPr lang="en-US"/>
              <a:t> </a:t>
            </a:r>
            <a:r>
              <a:rPr lang="en-US" err="1"/>
              <a:t>en</a:t>
            </a:r>
            <a:r>
              <a:rPr lang="en-US"/>
              <a:t> </a:t>
            </a:r>
            <a:r>
              <a:rPr lang="en-US" err="1"/>
              <a:t>el</a:t>
            </a:r>
            <a:r>
              <a:rPr lang="en-US"/>
              <a:t> </a:t>
            </a:r>
            <a:r>
              <a:rPr lang="en-US" err="1"/>
              <a:t>estándar</a:t>
            </a:r>
            <a:r>
              <a:rPr lang="en-US"/>
              <a:t> de </a:t>
            </a:r>
            <a:r>
              <a:rPr lang="en-US" err="1"/>
              <a:t>atención</a:t>
            </a:r>
            <a:r>
              <a:rPr lang="en-US"/>
              <a:t> </a:t>
            </a:r>
            <a:r>
              <a:rPr lang="en-US" err="1"/>
              <a:t>en</a:t>
            </a:r>
            <a:r>
              <a:rPr lang="en-US"/>
              <a:t> </a:t>
            </a:r>
            <a:r>
              <a:rPr lang="en-US" err="1"/>
              <a:t>pacientes</a:t>
            </a:r>
            <a:r>
              <a:rPr lang="en-US"/>
              <a:t> con </a:t>
            </a:r>
            <a:r>
              <a:rPr lang="en-US" err="1"/>
              <a:t>accidente</a:t>
            </a:r>
            <a:r>
              <a:rPr lang="en-US"/>
              <a:t> cerebrovascular </a:t>
            </a:r>
            <a:r>
              <a:rPr lang="en-US" err="1"/>
              <a:t>isquémico</a:t>
            </a:r>
            <a:r>
              <a:rPr lang="en-US"/>
              <a:t> </a:t>
            </a:r>
            <a:r>
              <a:rPr lang="en-US" err="1"/>
              <a:t>agudo</a:t>
            </a:r>
            <a:r>
              <a:rPr lang="en-US"/>
              <a:t> </a:t>
            </a:r>
            <a:r>
              <a:rPr lang="en-US" err="1"/>
              <a:t>reciente</a:t>
            </a:r>
            <a:r>
              <a:rPr lang="en-US"/>
              <a:t> de la </a:t>
            </a:r>
            <a:r>
              <a:rPr lang="en-US" err="1"/>
              <a:t>circulación</a:t>
            </a:r>
            <a:r>
              <a:rPr lang="en-US"/>
              <a:t> anterior </a:t>
            </a:r>
            <a:r>
              <a:rPr lang="en-US" err="1"/>
              <a:t>secundario</a:t>
            </a:r>
            <a:r>
              <a:rPr lang="en-US"/>
              <a:t> a </a:t>
            </a:r>
            <a:r>
              <a:rPr lang="en-US" err="1"/>
              <a:t>oclusión</a:t>
            </a:r>
            <a:r>
              <a:rPr lang="en-US"/>
              <a:t> </a:t>
            </a:r>
            <a:r>
              <a:rPr lang="en-US" err="1"/>
              <a:t>intracraneal</a:t>
            </a:r>
            <a:r>
              <a:rPr lang="en-US"/>
              <a:t> de </a:t>
            </a:r>
            <a:r>
              <a:rPr lang="en-US" err="1"/>
              <a:t>grandes</a:t>
            </a:r>
            <a:r>
              <a:rPr lang="en-US"/>
              <a:t> </a:t>
            </a:r>
            <a:r>
              <a:rPr lang="en-US" err="1"/>
              <a:t>vasos</a:t>
            </a:r>
            <a:r>
              <a:rPr lang="en-US"/>
              <a:t> (OVL) </a:t>
            </a:r>
            <a:endParaRPr lang="en-US">
              <a:ea typeface="Calibri"/>
              <a:cs typeface="Calibri"/>
            </a:endParaRPr>
          </a:p>
          <a:p>
            <a:r>
              <a:rPr lang="es-ES"/>
              <a:t>En la práctica clínica, existen preocupaciones sobre el riesgo de embolias distales, las dificultades para atravesar las lesiones CICAO, que a menudo requieren la colocación de un </a:t>
            </a:r>
            <a:r>
              <a:rPr lang="es-ES" err="1"/>
              <a:t>stent</a:t>
            </a:r>
            <a:r>
              <a:rPr lang="es-ES"/>
              <a:t> ICA, y el riesgo potencial de hemorragia intracraneal sintomática, debido a la necesidad de una terapia antiplaquetaria aguda para evitar la trombosis del </a:t>
            </a:r>
            <a:r>
              <a:rPr lang="es-ES" err="1"/>
              <a:t>stent</a:t>
            </a:r>
            <a:endParaRPr lang="en-US" err="1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ACC0A-BAE7-4DA5-AD38-2BA61236CC1A}" type="slidenum"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017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El 54.2% de </a:t>
            </a:r>
            <a:r>
              <a:rPr lang="en-US" err="1">
                <a:ea typeface="Calibri"/>
                <a:cs typeface="Calibri"/>
              </a:rPr>
              <a:t>los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pacientes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sometidos</a:t>
            </a:r>
            <a:r>
              <a:rPr lang="en-US">
                <a:ea typeface="Calibri"/>
                <a:cs typeface="Calibri"/>
              </a:rPr>
              <a:t> a fibrinolisis tienen una escala modificada de </a:t>
            </a:r>
            <a:r>
              <a:rPr lang="en-US" err="1">
                <a:ea typeface="Calibri"/>
                <a:cs typeface="Calibri"/>
              </a:rPr>
              <a:t>rankin</a:t>
            </a:r>
            <a:r>
              <a:rPr lang="en-US">
                <a:ea typeface="Calibri"/>
                <a:cs typeface="Calibri"/>
              </a:rPr>
              <a:t> entre 0-2</a:t>
            </a:r>
          </a:p>
          <a:p>
            <a:r>
              <a:rPr lang="en-US">
                <a:ea typeface="Calibri"/>
                <a:cs typeface="Calibri"/>
              </a:rPr>
              <a:t>El 32.5 % de </a:t>
            </a:r>
            <a:r>
              <a:rPr lang="en-US" err="1">
                <a:ea typeface="Calibri"/>
                <a:cs typeface="Calibri"/>
              </a:rPr>
              <a:t>los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pacientes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sometidos</a:t>
            </a:r>
            <a:r>
              <a:rPr lang="en-US">
                <a:ea typeface="Calibri"/>
                <a:cs typeface="Calibri"/>
              </a:rPr>
              <a:t> a TEV </a:t>
            </a:r>
            <a:r>
              <a:rPr lang="en-US" err="1">
                <a:ea typeface="Calibri"/>
                <a:cs typeface="Calibri"/>
              </a:rPr>
              <a:t>tienen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una</a:t>
            </a:r>
            <a:r>
              <a:rPr lang="en-US">
                <a:ea typeface="Calibri"/>
                <a:cs typeface="Calibri"/>
              </a:rPr>
              <a:t> m&gt;RS favorable</a:t>
            </a:r>
          </a:p>
          <a:p>
            <a:endParaRPr lang="en-US">
              <a:ea typeface="Calibri"/>
              <a:cs typeface="Calibri"/>
            </a:endParaRPr>
          </a:p>
          <a:p>
            <a:r>
              <a:rPr lang="en-US">
                <a:ea typeface="Calibri"/>
                <a:cs typeface="Calibri"/>
              </a:rPr>
              <a:t>IH1: </a:t>
            </a:r>
            <a:r>
              <a:rPr lang="en-US" err="1">
                <a:ea typeface="Calibri"/>
                <a:cs typeface="Calibri"/>
              </a:rPr>
              <a:t>pequeñas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petequias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en</a:t>
            </a:r>
            <a:r>
              <a:rPr lang="en-US">
                <a:ea typeface="Calibri"/>
                <a:cs typeface="Calibri"/>
              </a:rPr>
              <a:t> la </a:t>
            </a:r>
            <a:r>
              <a:rPr lang="en-US" err="1">
                <a:ea typeface="Calibri"/>
                <a:cs typeface="Calibri"/>
              </a:rPr>
              <a:t>periferia</a:t>
            </a:r>
            <a:r>
              <a:rPr lang="en-US">
                <a:ea typeface="Calibri"/>
                <a:cs typeface="Calibri"/>
              </a:rPr>
              <a:t> del </a:t>
            </a:r>
            <a:r>
              <a:rPr lang="en-US" err="1">
                <a:ea typeface="Calibri"/>
                <a:cs typeface="Calibri"/>
              </a:rPr>
              <a:t>infarto</a:t>
            </a:r>
          </a:p>
          <a:p>
            <a:r>
              <a:rPr lang="en-US">
                <a:ea typeface="Calibri"/>
                <a:cs typeface="Calibri"/>
              </a:rPr>
              <a:t>PH2: &gt;30% sangre en el area del </a:t>
            </a:r>
            <a:r>
              <a:rPr lang="en-US" err="1">
                <a:ea typeface="Calibri"/>
                <a:cs typeface="Calibri"/>
              </a:rPr>
              <a:t>infarto</a:t>
            </a:r>
            <a:r>
              <a:rPr lang="en-US">
                <a:ea typeface="Calibri"/>
                <a:cs typeface="Calibri"/>
              </a:rPr>
              <a:t>, con </a:t>
            </a:r>
            <a:r>
              <a:rPr lang="en-US" err="1">
                <a:ea typeface="Calibri"/>
                <a:cs typeface="Calibri"/>
              </a:rPr>
              <a:t>efecto</a:t>
            </a:r>
            <a:r>
              <a:rPr lang="en-US">
                <a:ea typeface="Calibri"/>
                <a:cs typeface="Calibri"/>
              </a:rPr>
              <a:t> masa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ACC0A-BAE7-4DA5-AD38-2BA61236CC1A}" type="slidenum">
              <a:rPr lang="es-ES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398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De </a:t>
            </a:r>
            <a:r>
              <a:rPr lang="en-US" err="1">
                <a:ea typeface="Calibri"/>
                <a:cs typeface="Calibri"/>
              </a:rPr>
              <a:t>los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pacientes</a:t>
            </a:r>
            <a:r>
              <a:rPr lang="en-US">
                <a:ea typeface="Calibri"/>
                <a:cs typeface="Calibri"/>
              </a:rPr>
              <a:t> con </a:t>
            </a:r>
            <a:r>
              <a:rPr lang="en-US" err="1">
                <a:ea typeface="Calibri"/>
                <a:cs typeface="Calibri"/>
              </a:rPr>
              <a:t>escala</a:t>
            </a:r>
            <a:r>
              <a:rPr lang="en-US">
                <a:ea typeface="Calibri"/>
                <a:cs typeface="Calibri"/>
              </a:rPr>
              <a:t> de </a:t>
            </a:r>
            <a:r>
              <a:rPr lang="en-US" err="1">
                <a:ea typeface="Calibri"/>
                <a:cs typeface="Calibri"/>
              </a:rPr>
              <a:t>rankin</a:t>
            </a:r>
            <a:r>
              <a:rPr lang="en-US">
                <a:ea typeface="Calibri"/>
                <a:cs typeface="Calibri"/>
              </a:rPr>
              <a:t> a 3 meses favorable, </a:t>
            </a:r>
            <a:r>
              <a:rPr lang="en-US" err="1">
                <a:ea typeface="Calibri"/>
                <a:cs typeface="Calibri"/>
              </a:rPr>
              <a:t>el</a:t>
            </a:r>
            <a:r>
              <a:rPr lang="en-US">
                <a:ea typeface="Calibri"/>
                <a:cs typeface="Calibri"/>
              </a:rPr>
              <a:t> 100% </a:t>
            </a:r>
            <a:r>
              <a:rPr lang="en-US" err="1">
                <a:ea typeface="Calibri"/>
                <a:cs typeface="Calibri"/>
              </a:rPr>
              <a:t>tiene</a:t>
            </a:r>
            <a:r>
              <a:rPr lang="en-US">
                <a:ea typeface="Calibri"/>
                <a:cs typeface="Calibri"/>
              </a:rPr>
              <a:t> &gt;50% de </a:t>
            </a:r>
            <a:r>
              <a:rPr lang="en-US" err="1">
                <a:ea typeface="Calibri"/>
                <a:cs typeface="Calibri"/>
              </a:rPr>
              <a:t>colaterales</a:t>
            </a:r>
            <a:r>
              <a:rPr lang="en-US">
                <a:ea typeface="Calibri"/>
                <a:cs typeface="Calibri"/>
              </a:rPr>
              <a:t>. De </a:t>
            </a:r>
            <a:r>
              <a:rPr lang="en-US" err="1">
                <a:ea typeface="Calibri"/>
                <a:cs typeface="Calibri"/>
              </a:rPr>
              <a:t>los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pacientes</a:t>
            </a:r>
            <a:r>
              <a:rPr lang="en-US">
                <a:ea typeface="Calibri"/>
                <a:cs typeface="Calibri"/>
              </a:rPr>
              <a:t> con </a:t>
            </a:r>
            <a:r>
              <a:rPr lang="en-US" err="1">
                <a:ea typeface="Calibri"/>
                <a:cs typeface="Calibri"/>
              </a:rPr>
              <a:t>una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escala</a:t>
            </a:r>
            <a:r>
              <a:rPr lang="en-US">
                <a:ea typeface="Calibri"/>
                <a:cs typeface="Calibri"/>
              </a:rPr>
              <a:t> de </a:t>
            </a:r>
            <a:r>
              <a:rPr lang="en-US" err="1">
                <a:ea typeface="Calibri"/>
                <a:cs typeface="Calibri"/>
              </a:rPr>
              <a:t>rankin</a:t>
            </a:r>
            <a:r>
              <a:rPr lang="en-US">
                <a:ea typeface="Calibri"/>
                <a:cs typeface="Calibri"/>
              </a:rPr>
              <a:t> mayor a 2, </a:t>
            </a:r>
            <a:r>
              <a:rPr lang="en-US" err="1">
                <a:ea typeface="Calibri"/>
                <a:cs typeface="Calibri"/>
              </a:rPr>
              <a:t>el</a:t>
            </a:r>
            <a:r>
              <a:rPr lang="en-US">
                <a:ea typeface="Calibri"/>
                <a:cs typeface="Calibri"/>
              </a:rPr>
              <a:t> 63% </a:t>
            </a:r>
            <a:r>
              <a:rPr lang="en-US" err="1">
                <a:ea typeface="Calibri"/>
                <a:cs typeface="Calibri"/>
              </a:rPr>
              <a:t>tiene</a:t>
            </a:r>
            <a:r>
              <a:rPr lang="en-US">
                <a:ea typeface="Calibri"/>
                <a:cs typeface="Calibri"/>
              </a:rPr>
              <a:t> &gt; del 50% de </a:t>
            </a:r>
            <a:r>
              <a:rPr lang="en-US" err="1">
                <a:ea typeface="Calibri"/>
                <a:cs typeface="Calibri"/>
              </a:rPr>
              <a:t>colaterales</a:t>
            </a:r>
            <a:r>
              <a:rPr lang="en-US">
                <a:ea typeface="Calibri"/>
                <a:cs typeface="Calibri"/>
              </a:rPr>
              <a:t>, y </a:t>
            </a:r>
            <a:r>
              <a:rPr lang="en-US" err="1">
                <a:ea typeface="Calibri"/>
                <a:cs typeface="Calibri"/>
              </a:rPr>
              <a:t>el</a:t>
            </a:r>
            <a:r>
              <a:rPr lang="en-US">
                <a:ea typeface="Calibri"/>
                <a:cs typeface="Calibri"/>
              </a:rPr>
              <a:t> 36,8% </a:t>
            </a:r>
            <a:r>
              <a:rPr lang="en-US" err="1">
                <a:ea typeface="Calibri"/>
                <a:cs typeface="Calibri"/>
              </a:rPr>
              <a:t>tiene</a:t>
            </a:r>
            <a:r>
              <a:rPr lang="en-US">
                <a:ea typeface="Calibri"/>
                <a:cs typeface="Calibri"/>
              </a:rPr>
              <a:t> &lt;50% de </a:t>
            </a:r>
            <a:r>
              <a:rPr lang="en-US" err="1">
                <a:ea typeface="Calibri"/>
                <a:cs typeface="Calibri"/>
              </a:rPr>
              <a:t>colaterales</a:t>
            </a:r>
            <a:r>
              <a:rPr lang="en-US">
                <a:ea typeface="Calibri"/>
                <a:cs typeface="Calibri"/>
              </a:rPr>
              <a:t>, </a:t>
            </a:r>
            <a:r>
              <a:rPr lang="en-US" err="1">
                <a:ea typeface="Calibri"/>
                <a:cs typeface="Calibri"/>
              </a:rPr>
              <a:t>mientras</a:t>
            </a:r>
            <a:r>
              <a:rPr lang="en-US">
                <a:ea typeface="Calibri"/>
                <a:cs typeface="Calibri"/>
              </a:rPr>
              <a:t> que </a:t>
            </a:r>
            <a:r>
              <a:rPr lang="en-US" err="1">
                <a:ea typeface="Calibri"/>
                <a:cs typeface="Calibri"/>
              </a:rPr>
              <a:t>ningún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paciente</a:t>
            </a:r>
            <a:r>
              <a:rPr lang="en-US">
                <a:ea typeface="Calibri"/>
                <a:cs typeface="Calibri"/>
              </a:rPr>
              <a:t> con </a:t>
            </a:r>
            <a:r>
              <a:rPr lang="en-US" err="1">
                <a:ea typeface="Calibri"/>
                <a:cs typeface="Calibri"/>
              </a:rPr>
              <a:t>escala</a:t>
            </a:r>
            <a:r>
              <a:rPr lang="en-US">
                <a:ea typeface="Calibri"/>
                <a:cs typeface="Calibri"/>
              </a:rPr>
              <a:t> de </a:t>
            </a:r>
            <a:r>
              <a:rPr lang="en-US" err="1">
                <a:ea typeface="Calibri"/>
                <a:cs typeface="Calibri"/>
              </a:rPr>
              <a:t>rankin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modificada</a:t>
            </a:r>
            <a:r>
              <a:rPr lang="en-US">
                <a:ea typeface="Calibri"/>
                <a:cs typeface="Calibri"/>
              </a:rPr>
              <a:t> favorable a 3 meses </a:t>
            </a:r>
            <a:r>
              <a:rPr lang="en-US" err="1">
                <a:ea typeface="Calibri"/>
                <a:cs typeface="Calibri"/>
              </a:rPr>
              <a:t>tiene</a:t>
            </a:r>
            <a:r>
              <a:rPr lang="en-US">
                <a:ea typeface="Calibri"/>
                <a:cs typeface="Calibri"/>
              </a:rPr>
              <a:t> &lt;50%, </a:t>
            </a:r>
            <a:r>
              <a:rPr lang="en-US" err="1">
                <a:ea typeface="Calibri"/>
                <a:cs typeface="Calibri"/>
              </a:rPr>
              <a:t>por</a:t>
            </a:r>
            <a:r>
              <a:rPr lang="en-US">
                <a:ea typeface="Calibri"/>
                <a:cs typeface="Calibri"/>
              </a:rPr>
              <a:t> lo que se </a:t>
            </a:r>
            <a:r>
              <a:rPr lang="en-US" err="1">
                <a:ea typeface="Calibri"/>
                <a:cs typeface="Calibri"/>
              </a:rPr>
              <a:t>considera</a:t>
            </a:r>
            <a:r>
              <a:rPr lang="en-US">
                <a:ea typeface="Calibri"/>
                <a:cs typeface="Calibri"/>
              </a:rPr>
              <a:t> un factor </a:t>
            </a:r>
            <a:r>
              <a:rPr lang="en-US" err="1">
                <a:ea typeface="Calibri"/>
                <a:cs typeface="Calibri"/>
              </a:rPr>
              <a:t>asociado</a:t>
            </a:r>
            <a:r>
              <a:rPr lang="en-US">
                <a:ea typeface="Calibri"/>
                <a:cs typeface="Calibri"/>
              </a:rPr>
              <a:t> a </a:t>
            </a:r>
            <a:r>
              <a:rPr lang="en-US" err="1">
                <a:ea typeface="Calibri"/>
                <a:cs typeface="Calibri"/>
              </a:rPr>
              <a:t>buen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pronóstico</a:t>
            </a:r>
            <a:r>
              <a:rPr lang="en-US">
                <a:ea typeface="Calibri"/>
                <a:cs typeface="Calibri"/>
              </a:rPr>
              <a:t> con </a:t>
            </a:r>
            <a:r>
              <a:rPr lang="en-US" err="1">
                <a:ea typeface="Calibri"/>
                <a:cs typeface="Calibri"/>
              </a:rPr>
              <a:t>una</a:t>
            </a:r>
            <a:r>
              <a:rPr lang="en-US">
                <a:ea typeface="Calibri"/>
                <a:cs typeface="Calibri"/>
              </a:rPr>
              <a:t> p&lt;0.05</a:t>
            </a:r>
          </a:p>
          <a:p>
            <a:endParaRPr lang="en-US">
              <a:ea typeface="Calibri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s-ES"/>
              <a:t>Regresión logística múltiple</a:t>
            </a:r>
            <a:r>
              <a:rPr lang="es-ES">
                <a:cs typeface="+mn-lt"/>
              </a:rPr>
              <a:t/>
            </a:r>
            <a:br>
              <a:rPr lang="es-ES">
                <a:cs typeface="+mn-lt"/>
              </a:rPr>
            </a:br>
            <a:r>
              <a:rPr lang="es-ES"/>
              <a:t>Colaterales &gt; 50%</a:t>
            </a:r>
            <a:endParaRPr lang="en-US"/>
          </a:p>
          <a:p>
            <a:pPr marL="171450" indent="-171450">
              <a:buFont typeface="Arial"/>
              <a:buChar char="•"/>
            </a:pPr>
            <a:r>
              <a:rPr lang="es-ES"/>
              <a:t>P(&lt;0.001)</a:t>
            </a:r>
            <a:endParaRPr lang="en-US"/>
          </a:p>
          <a:p>
            <a:pPr marL="171450" indent="-171450">
              <a:buFont typeface="Arial"/>
              <a:buChar char="•"/>
            </a:pPr>
            <a:r>
              <a:rPr lang="es-ES"/>
              <a:t>OR (95%): 24.4 (3.3-250)</a:t>
            </a:r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ACC0A-BAE7-4DA5-AD38-2BA61236CC1A}" type="slidenum">
              <a:rPr lang="es-ES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8895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s-ES"/>
              <a:t>Algunos estudios apuntan que la terapia endovascular está asociada a una mejor evolución clínica en pacientes con síntomas severos (NIHSS ≥6).</a:t>
            </a:r>
            <a:endParaRPr lang="en-US"/>
          </a:p>
          <a:p>
            <a:pPr marL="285750" indent="-285750">
              <a:buFont typeface="Arial"/>
              <a:buChar char="•"/>
            </a:pPr>
            <a:r>
              <a:rPr lang="es-ES"/>
              <a:t>En nuestro estudio, los pacientes con TEV presentaban un mayor déficit que el grupo de </a:t>
            </a:r>
            <a:r>
              <a:rPr lang="es-ES" err="1"/>
              <a:t>rtPA</a:t>
            </a:r>
            <a:r>
              <a:rPr lang="es-ES"/>
              <a:t> (</a:t>
            </a:r>
            <a:r>
              <a:rPr lang="es-ES" err="1"/>
              <a:t>NIHss</a:t>
            </a:r>
            <a:r>
              <a:rPr lang="es-ES"/>
              <a:t> ingreso) [18 (12-19) vs. 6,5 (4,25-12), p&lt;0,001].</a:t>
            </a:r>
            <a:endParaRPr lang="en-US"/>
          </a:p>
          <a:p>
            <a:pPr marL="285750" indent="-285750">
              <a:buFont typeface="Arial"/>
              <a:buChar char="•"/>
            </a:pPr>
            <a:r>
              <a:rPr lang="es-ES"/>
              <a:t>En el análisis del subgrupo de pacientes con NIHSS ≥6, no se han encontrado diferencias estadísticamente significativas entre TEV y </a:t>
            </a:r>
            <a:r>
              <a:rPr lang="es-ES" err="1"/>
              <a:t>rtPA</a:t>
            </a:r>
            <a:r>
              <a:rPr lang="es-ES"/>
              <a:t>.</a:t>
            </a:r>
            <a:endParaRPr lang="en-US"/>
          </a:p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ACC0A-BAE7-4DA5-AD38-2BA61236CC1A}" type="slidenum">
              <a:rPr lang="es-ES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0466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s-ES"/>
              <a:t>Las diferencias entre las características basales de los pacientes en los dos grupos de tratamiento hacen que los resultados obtenidos deban interpretarse con cautela.</a:t>
            </a:r>
            <a:endParaRPr lang="en-US"/>
          </a:p>
          <a:p>
            <a:pPr marL="285750" indent="-285750">
              <a:buFont typeface="Arial"/>
              <a:buChar char="•"/>
            </a:pPr>
            <a:r>
              <a:rPr lang="es-ES"/>
              <a:t>Son necesarios ensayos clínicos aleatorizados para poder dilucidar con claridad cual es la estrategia de reperfusión más adecuada en este grupo de pacientes.</a:t>
            </a:r>
            <a:endParaRPr lang="en-US"/>
          </a:p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ACC0A-BAE7-4DA5-AD38-2BA61236CC1A}" type="slidenum">
              <a:rPr lang="es-ES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6338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03/10/2023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03/10/2023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03/10/2023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03/10/2023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03/10/2023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03/10/2023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03/10/2023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microsoft.com/office/2018/10/relationships/comments" Target="../comments/modernComment_115_3E505181.xml"/><Relationship Id="rId5" Type="http://schemas.openxmlformats.org/officeDocument/2006/relationships/diagramQuickStyle" Target="../diagrams/quickStyle7.xml"/><Relationship Id="rId10" Type="http://schemas.openxmlformats.org/officeDocument/2006/relationships/image" Target="../media/image15.svg"/><Relationship Id="rId4" Type="http://schemas.openxmlformats.org/officeDocument/2006/relationships/diagramLayout" Target="../diagrams/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61/SVIN.121.000174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Slide Background Fill">
            <a:extLst>
              <a:ext uri="{FF2B5EF4-FFF2-40B4-BE49-F238E27FC236}">
                <a16:creationId xmlns:a16="http://schemas.microsoft.com/office/drawing/2014/main" id="{C3420C89-0B09-4632-A4AF-3971D08BF7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Color Cover">
            <a:extLst>
              <a:ext uri="{FF2B5EF4-FFF2-40B4-BE49-F238E27FC236}">
                <a16:creationId xmlns:a16="http://schemas.microsoft.com/office/drawing/2014/main" id="{4E5CBA61-BF74-40B4-A3A8-366BBA626C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C08EDA0-D5F6-4481-BBA8-966D95EC42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929"/>
            <a:ext cx="12188952" cy="3490956"/>
            <a:chOff x="651279" y="598259"/>
            <a:chExt cx="10889442" cy="5680742"/>
          </a:xfrm>
        </p:grpSpPr>
        <p:sp>
          <p:nvSpPr>
            <p:cNvPr id="32" name="Color">
              <a:extLst>
                <a:ext uri="{FF2B5EF4-FFF2-40B4-BE49-F238E27FC236}">
                  <a16:creationId xmlns:a16="http://schemas.microsoft.com/office/drawing/2014/main" id="{CC23B4B4-906F-45F7-A1BD-F1DBF97EB4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Color">
              <a:extLst>
                <a:ext uri="{FF2B5EF4-FFF2-40B4-BE49-F238E27FC236}">
                  <a16:creationId xmlns:a16="http://schemas.microsoft.com/office/drawing/2014/main" id="{4CD72A2D-5584-4CC0-828C-F46BC42607C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3" name="Imagen 2">
            <a:extLst>
              <a:ext uri="{FF2B5EF4-FFF2-40B4-BE49-F238E27FC236}">
                <a16:creationId xmlns:a16="http://schemas.microsoft.com/office/drawing/2014/main" id="{87FDF52A-87FC-D33D-519D-1570F788AF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8" r="-2" b="-2"/>
          <a:stretch/>
        </p:blipFill>
        <p:spPr>
          <a:xfrm>
            <a:off x="7637533" y="3322521"/>
            <a:ext cx="3709423" cy="3706657"/>
          </a:xfrm>
          <a:prstGeom prst="rect">
            <a:avLst/>
          </a:prstGeom>
        </p:spPr>
      </p:pic>
      <p:grpSp>
        <p:nvGrpSpPr>
          <p:cNvPr id="35" name="Group 34">
            <a:extLst>
              <a:ext uri="{FF2B5EF4-FFF2-40B4-BE49-F238E27FC236}">
                <a16:creationId xmlns:a16="http://schemas.microsoft.com/office/drawing/2014/main" id="{ED1D4DBC-180F-4364-A77A-427818EEA4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E979919B-BEE8-434A-89DF-BE8E28142E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F9CD2586-0E0D-473F-B583-24719041DC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30BAE38B-57E3-40D2-B225-F815D1C8D5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2F0F9843-D824-455E-9174-8418FDCE5F8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E6B526B7-0747-48BB-BDD0-E9E358F098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7E5E2A43-EBD9-4E2B-8167-6EFCC3646EB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4EE56EB6-9B75-4BB0-A6E5-071CDEFC2DC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6384" y="611211"/>
            <a:ext cx="10365594" cy="2594302"/>
          </a:xfrm>
        </p:spPr>
        <p:txBody>
          <a:bodyPr anchor="b">
            <a:normAutofit/>
          </a:bodyPr>
          <a:lstStyle/>
          <a:p>
            <a:pPr algn="ctr"/>
            <a:r>
              <a:rPr lang="es-ES" sz="3200" b="1" dirty="0">
                <a:solidFill>
                  <a:schemeClr val="bg1"/>
                </a:solidFill>
                <a:ea typeface="+mj-lt"/>
                <a:cs typeface="+mj-lt"/>
              </a:rPr>
              <a:t>TRATAMIENTO DEL ICTUS AGUDO POR OCLUSIÓN AISLADA DE LA CARÓTIDA INTERNA CERVICAL.  </a:t>
            </a:r>
            <a:br>
              <a:rPr lang="es-ES" sz="3200" b="1" dirty="0">
                <a:solidFill>
                  <a:schemeClr val="bg1"/>
                </a:solidFill>
                <a:ea typeface="+mj-lt"/>
                <a:cs typeface="+mj-lt"/>
              </a:rPr>
            </a:br>
            <a:r>
              <a:rPr lang="es-ES" sz="3200" b="1" dirty="0">
                <a:solidFill>
                  <a:schemeClr val="bg1"/>
                </a:solidFill>
                <a:ea typeface="+mj-lt"/>
                <a:cs typeface="+mj-lt"/>
              </a:rPr>
              <a:t>DATOS DEL REGISTRO NORDICTUS</a:t>
            </a:r>
            <a:endParaRPr lang="es-ES" sz="3200" dirty="0">
              <a:solidFill>
                <a:schemeClr val="bg1"/>
              </a:solidFill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8D3BBAC1-11E3-7A01-AD02-FEB2B93C7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911" y="3854357"/>
            <a:ext cx="5692953" cy="265111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342900" indent="-342900" algn="just"/>
            <a:r>
              <a:rPr lang="es-ES" sz="1400" dirty="0">
                <a:solidFill>
                  <a:schemeClr val="tx2"/>
                </a:solidFill>
                <a:ea typeface="Calibri" panose="020F0502020204030204"/>
                <a:cs typeface="Calibri" panose="020F0502020204030204"/>
              </a:rPr>
              <a:t>Patricia González </a:t>
            </a:r>
            <a:r>
              <a:rPr lang="es-ES" sz="1400" dirty="0" err="1">
                <a:solidFill>
                  <a:schemeClr val="tx2"/>
                </a:solidFill>
                <a:ea typeface="Calibri" panose="020F0502020204030204"/>
                <a:cs typeface="Calibri" panose="020F0502020204030204"/>
              </a:rPr>
              <a:t>Feito</a:t>
            </a:r>
            <a:r>
              <a:rPr lang="es-ES" sz="1400" dirty="0">
                <a:solidFill>
                  <a:schemeClr val="tx2"/>
                </a:solidFill>
                <a:ea typeface="Calibri" panose="020F0502020204030204"/>
                <a:cs typeface="Calibri" panose="020F0502020204030204"/>
              </a:rPr>
              <a:t>. R4 neurología C.A.U.L.E</a:t>
            </a:r>
            <a:endParaRPr lang="es-ES" dirty="0">
              <a:solidFill>
                <a:schemeClr val="tx2"/>
              </a:solidFill>
              <a:ea typeface="Calibri" panose="020F0502020204030204"/>
              <a:cs typeface="Calibri" panose="020F0502020204030204"/>
            </a:endParaRPr>
          </a:p>
          <a:p>
            <a:pPr marL="342900" indent="-342900" algn="just"/>
            <a:r>
              <a:rPr lang="es-ES" sz="1400" dirty="0">
                <a:solidFill>
                  <a:schemeClr val="tx2"/>
                </a:solidFill>
                <a:ea typeface="Calibri" panose="020F0502020204030204"/>
                <a:cs typeface="Calibri" panose="020F0502020204030204"/>
              </a:rPr>
              <a:t>Andrea Ruiz Hernández. R3 </a:t>
            </a:r>
            <a:r>
              <a:rPr lang="es-ES" sz="1400" dirty="0" err="1">
                <a:solidFill>
                  <a:schemeClr val="tx2"/>
                </a:solidFill>
                <a:ea typeface="Calibri" panose="020F0502020204030204"/>
                <a:cs typeface="Calibri" panose="020F0502020204030204"/>
              </a:rPr>
              <a:t>neruología</a:t>
            </a:r>
            <a:r>
              <a:rPr lang="es-ES" sz="1400" dirty="0">
                <a:solidFill>
                  <a:schemeClr val="tx2"/>
                </a:solidFill>
                <a:ea typeface="Calibri" panose="020F0502020204030204"/>
                <a:cs typeface="Calibri" panose="020F0502020204030204"/>
              </a:rPr>
              <a:t> C.A.U.L.E</a:t>
            </a:r>
          </a:p>
          <a:p>
            <a:pPr marL="342900" indent="-342900" algn="just"/>
            <a:r>
              <a:rPr lang="es-ES" sz="1400" dirty="0" err="1">
                <a:solidFill>
                  <a:schemeClr val="tx2"/>
                </a:solidFill>
                <a:ea typeface="Calibri" panose="020F0502020204030204"/>
                <a:cs typeface="Calibri" panose="020F0502020204030204"/>
              </a:rPr>
              <a:t>Iria</a:t>
            </a:r>
            <a:r>
              <a:rPr lang="es-ES" sz="1400" dirty="0">
                <a:solidFill>
                  <a:schemeClr val="tx2"/>
                </a:solidFill>
                <a:ea typeface="Calibri" panose="020F0502020204030204"/>
                <a:cs typeface="Calibri" panose="020F0502020204030204"/>
              </a:rPr>
              <a:t> Beltrán Rodríguez. Médico adjunto neurología C.A.U.L.E</a:t>
            </a:r>
          </a:p>
          <a:p>
            <a:pPr marL="342900" indent="-342900" algn="just"/>
            <a:r>
              <a:rPr lang="es-ES" sz="1400" dirty="0">
                <a:solidFill>
                  <a:schemeClr val="tx2"/>
                </a:solidFill>
                <a:ea typeface="Calibri" panose="020F0502020204030204"/>
                <a:cs typeface="Calibri" panose="020F0502020204030204"/>
              </a:rPr>
              <a:t>Diana Vidal De Francisco. Médico adjunto neurología C.A.U.L.E</a:t>
            </a:r>
          </a:p>
          <a:p>
            <a:pPr marL="342900" indent="-342900" algn="just"/>
            <a:r>
              <a:rPr lang="es-ES" sz="1400" dirty="0">
                <a:solidFill>
                  <a:schemeClr val="tx2"/>
                </a:solidFill>
                <a:ea typeface="Calibri" panose="020F0502020204030204"/>
                <a:cs typeface="Calibri" panose="020F0502020204030204"/>
              </a:rPr>
              <a:t>Ana María </a:t>
            </a:r>
            <a:r>
              <a:rPr lang="es-ES" sz="1400" dirty="0" err="1">
                <a:solidFill>
                  <a:schemeClr val="tx2"/>
                </a:solidFill>
                <a:ea typeface="Calibri" panose="020F0502020204030204"/>
                <a:cs typeface="Calibri" panose="020F0502020204030204"/>
              </a:rPr>
              <a:t>Fernandez</a:t>
            </a:r>
            <a:r>
              <a:rPr lang="es-ES" sz="1400" dirty="0">
                <a:solidFill>
                  <a:schemeClr val="tx2"/>
                </a:solidFill>
                <a:ea typeface="Calibri" panose="020F0502020204030204"/>
                <a:cs typeface="Calibri" panose="020F0502020204030204"/>
              </a:rPr>
              <a:t> </a:t>
            </a:r>
            <a:r>
              <a:rPr lang="es-ES" sz="1400" dirty="0" err="1">
                <a:solidFill>
                  <a:schemeClr val="tx2"/>
                </a:solidFill>
                <a:ea typeface="Calibri" panose="020F0502020204030204"/>
                <a:cs typeface="Calibri" panose="020F0502020204030204"/>
              </a:rPr>
              <a:t>Martinez</a:t>
            </a:r>
            <a:r>
              <a:rPr lang="es-ES" sz="1400" dirty="0">
                <a:solidFill>
                  <a:schemeClr val="tx2"/>
                </a:solidFill>
                <a:ea typeface="Calibri" panose="020F0502020204030204"/>
                <a:cs typeface="Calibri" panose="020F0502020204030204"/>
              </a:rPr>
              <a:t>. Médico adjunto radiología intervencionista C.A.U.L..E</a:t>
            </a:r>
          </a:p>
          <a:p>
            <a:pPr marL="342900" indent="-342900" algn="just"/>
            <a:r>
              <a:rPr lang="es-ES" sz="1400" dirty="0">
                <a:solidFill>
                  <a:schemeClr val="tx2"/>
                </a:solidFill>
                <a:ea typeface="Calibri" panose="020F0502020204030204"/>
                <a:cs typeface="Calibri" panose="020F0502020204030204"/>
              </a:rPr>
              <a:t>Juan Sebastián Baldi Borelli. Médico adjunto radiología intervencionista CA.U.L.E</a:t>
            </a:r>
          </a:p>
          <a:p>
            <a:pPr marL="342900" indent="-342900" algn="just"/>
            <a:r>
              <a:rPr lang="es-ES" sz="1400" dirty="0">
                <a:solidFill>
                  <a:schemeClr val="tx2"/>
                </a:solidFill>
                <a:ea typeface="Calibri" panose="020F0502020204030204"/>
                <a:cs typeface="Calibri" panose="020F0502020204030204"/>
              </a:rPr>
              <a:t>Javier Tejada García. Jefe de servicio neurología C.A.U.L.E</a:t>
            </a:r>
          </a:p>
          <a:p>
            <a:pPr marL="0" indent="0" algn="just">
              <a:buNone/>
            </a:pPr>
            <a:r>
              <a:rPr lang="es-ES" sz="1400" dirty="0">
                <a:solidFill>
                  <a:schemeClr val="tx2"/>
                </a:solidFill>
                <a:ea typeface="Calibri" panose="020F0502020204030204"/>
                <a:cs typeface="Calibri" panose="020F0502020204030204"/>
              </a:rPr>
              <a:t>En nombre </a:t>
            </a:r>
            <a:r>
              <a:rPr lang="es-ES" sz="1400" dirty="0" smtClean="0">
                <a:solidFill>
                  <a:schemeClr val="tx2"/>
                </a:solidFill>
                <a:ea typeface="Calibri" panose="020F0502020204030204"/>
                <a:cs typeface="Calibri" panose="020F0502020204030204"/>
              </a:rPr>
              <a:t>de la red de hospitales </a:t>
            </a:r>
            <a:r>
              <a:rPr lang="es-ES" sz="1400" dirty="0">
                <a:solidFill>
                  <a:schemeClr val="tx2"/>
                </a:solidFill>
                <a:ea typeface="Calibri" panose="020F0502020204030204"/>
                <a:cs typeface="Calibri" panose="020F0502020204030204"/>
              </a:rPr>
              <a:t>NORDICTUS.</a:t>
            </a:r>
          </a:p>
          <a:p>
            <a:pPr marL="0" indent="0">
              <a:buNone/>
            </a:pPr>
            <a:endParaRPr lang="es-ES" sz="1400" dirty="0">
              <a:solidFill>
                <a:schemeClr val="tx2"/>
              </a:solidFill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379B50F-E7DB-29D5-21E0-C8140DA9B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10959985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Características</a:t>
            </a:r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basales de</a:t>
            </a:r>
            <a:r>
              <a:rPr lang="en-US" sz="3700">
                <a:solidFill>
                  <a:srgbClr val="FFFFFF"/>
                </a:solidFill>
              </a:rPr>
              <a:t> </a:t>
            </a:r>
            <a:r>
              <a:rPr lang="en-US" sz="3700" err="1">
                <a:solidFill>
                  <a:srgbClr val="FFFFFF"/>
                </a:solidFill>
              </a:rPr>
              <a:t>todos</a:t>
            </a:r>
            <a:r>
              <a:rPr lang="en-US" sz="3700">
                <a:solidFill>
                  <a:srgbClr val="FFFFFF"/>
                </a:solidFill>
              </a:rPr>
              <a:t> </a:t>
            </a:r>
            <a:r>
              <a:rPr lang="en-US" sz="3700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los</a:t>
            </a:r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pacientes</a:t>
            </a:r>
            <a:r>
              <a:rPr lang="en-US" sz="3700">
                <a:solidFill>
                  <a:srgbClr val="FFFFFF"/>
                </a:solidFill>
              </a:rPr>
              <a:t> (N = 64)</a:t>
            </a:r>
            <a:endParaRPr lang="en-US" sz="3700" kern="1200" err="1">
              <a:solidFill>
                <a:srgbClr val="FFFFFF"/>
              </a:solidFill>
              <a:latin typeface="+mj-lt"/>
              <a:cs typeface="Calibri Light"/>
            </a:endParaRP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F48FE99C-3F06-6FA3-8FF8-6528C9CFD6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1177583"/>
              </p:ext>
            </p:extLst>
          </p:nvPr>
        </p:nvGraphicFramePr>
        <p:xfrm>
          <a:off x="432225" y="2118801"/>
          <a:ext cx="11327546" cy="42695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51114">
                  <a:extLst>
                    <a:ext uri="{9D8B030D-6E8A-4147-A177-3AD203B41FA5}">
                      <a16:colId xmlns:a16="http://schemas.microsoft.com/office/drawing/2014/main" val="4056134294"/>
                    </a:ext>
                  </a:extLst>
                </a:gridCol>
                <a:gridCol w="1957294">
                  <a:extLst>
                    <a:ext uri="{9D8B030D-6E8A-4147-A177-3AD203B41FA5}">
                      <a16:colId xmlns:a16="http://schemas.microsoft.com/office/drawing/2014/main" val="2850516146"/>
                    </a:ext>
                  </a:extLst>
                </a:gridCol>
                <a:gridCol w="3751660">
                  <a:extLst>
                    <a:ext uri="{9D8B030D-6E8A-4147-A177-3AD203B41FA5}">
                      <a16:colId xmlns:a16="http://schemas.microsoft.com/office/drawing/2014/main" val="181956811"/>
                    </a:ext>
                  </a:extLst>
                </a:gridCol>
                <a:gridCol w="1783739">
                  <a:extLst>
                    <a:ext uri="{9D8B030D-6E8A-4147-A177-3AD203B41FA5}">
                      <a16:colId xmlns:a16="http://schemas.microsoft.com/office/drawing/2014/main" val="349672363"/>
                    </a:ext>
                  </a:extLst>
                </a:gridCol>
                <a:gridCol w="1783739">
                  <a:extLst>
                    <a:ext uri="{9D8B030D-6E8A-4147-A177-3AD203B41FA5}">
                      <a16:colId xmlns:a16="http://schemas.microsoft.com/office/drawing/2014/main" val="587043011"/>
                    </a:ext>
                  </a:extLst>
                </a:gridCol>
              </a:tblGrid>
              <a:tr h="282468">
                <a:tc>
                  <a:txBody>
                    <a:bodyPr/>
                    <a:lstStyle/>
                    <a:p>
                      <a:r>
                        <a:rPr lang="es-ES" sz="1300" dirty="0"/>
                        <a:t>CARACTERÍSTICAS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 dirty="0"/>
                        <a:t>TODOS (N=64)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 dirty="0"/>
                        <a:t>TRATAMIENTO ENDOVASCULAR (N=40)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 dirty="0" err="1"/>
                        <a:t>rtPA</a:t>
                      </a:r>
                      <a:r>
                        <a:rPr lang="es-ES" sz="1300" dirty="0"/>
                        <a:t> (N=24)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P (&lt;0,05)</a:t>
                      </a:r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2939798663"/>
                  </a:ext>
                </a:extLst>
              </a:tr>
              <a:tr h="282468">
                <a:tc>
                  <a:txBody>
                    <a:bodyPr/>
                    <a:lstStyle/>
                    <a:p>
                      <a:r>
                        <a:rPr lang="es-ES" sz="1300" dirty="0"/>
                        <a:t>Edad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 dirty="0"/>
                        <a:t>73 (37-94)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 dirty="0">
                          <a:solidFill>
                            <a:srgbClr val="FF0000"/>
                          </a:solidFill>
                        </a:rPr>
                        <a:t>70.58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 dirty="0">
                          <a:solidFill>
                            <a:srgbClr val="FF0000"/>
                          </a:solidFill>
                        </a:rPr>
                        <a:t>77.33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>
                          <a:solidFill>
                            <a:srgbClr val="FF0000"/>
                          </a:solidFill>
                        </a:rPr>
                        <a:t>0.044</a:t>
                      </a:r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1889058030"/>
                  </a:ext>
                </a:extLst>
              </a:tr>
              <a:tr h="328705">
                <a:tc>
                  <a:txBody>
                    <a:bodyPr/>
                    <a:lstStyle/>
                    <a:p>
                      <a:r>
                        <a:rPr lang="es-ES" sz="1300" dirty="0"/>
                        <a:t>Sexo femenino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 dirty="0"/>
                        <a:t>21 (32,8%)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 dirty="0"/>
                        <a:t>11 (27.5%)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 dirty="0"/>
                        <a:t>10 (41.7</a:t>
                      </a:r>
                      <a:r>
                        <a:rPr lang="es-ES" sz="13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r>
                        <a:rPr lang="es-ES" sz="1300" dirty="0"/>
                        <a:t>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0.243</a:t>
                      </a:r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1659807311"/>
                  </a:ext>
                </a:extLst>
              </a:tr>
              <a:tr h="282468">
                <a:tc>
                  <a:txBody>
                    <a:bodyPr/>
                    <a:lstStyle/>
                    <a:p>
                      <a:r>
                        <a:rPr lang="es-ES" sz="1300" dirty="0"/>
                        <a:t>NIHSS 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 dirty="0"/>
                        <a:t>15 (3-24)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b="0" i="0" u="none" strike="noStrike" noProof="0" dirty="0">
                          <a:solidFill>
                            <a:srgbClr val="FF0000"/>
                          </a:solidFill>
                          <a:latin typeface="Calibri"/>
                        </a:rPr>
                        <a:t>16.02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b="0" i="0" u="none" strike="noStrike" noProof="0" dirty="0">
                          <a:solidFill>
                            <a:srgbClr val="FF0000"/>
                          </a:solidFill>
                          <a:latin typeface="Calibri"/>
                        </a:rPr>
                        <a:t>8.42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b="0" i="0" u="none" strike="noStrike" noProof="0" dirty="0">
                          <a:solidFill>
                            <a:srgbClr val="FF0000"/>
                          </a:solidFill>
                          <a:latin typeface="Calibri"/>
                        </a:rPr>
                        <a:t>0.000</a:t>
                      </a:r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441971421"/>
                  </a:ext>
                </a:extLst>
              </a:tr>
              <a:tr h="282468">
                <a:tc gridSpan="4">
                  <a:txBody>
                    <a:bodyPr/>
                    <a:lstStyle/>
                    <a:p>
                      <a:r>
                        <a:rPr lang="es-ES" sz="1300" b="1" dirty="0"/>
                        <a:t>Comorbilidades</a:t>
                      </a:r>
                    </a:p>
                  </a:txBody>
                  <a:tcPr marL="64197" marR="64197" marT="32099" marB="32099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s-ES" sz="1300" b="1"/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3115112485"/>
                  </a:ext>
                </a:extLst>
              </a:tr>
              <a:tr h="282468">
                <a:tc>
                  <a:txBody>
                    <a:bodyPr/>
                    <a:lstStyle/>
                    <a:p>
                      <a:r>
                        <a:rPr lang="es-ES" sz="1300" dirty="0"/>
                        <a:t>HTA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 dirty="0"/>
                        <a:t>45 (70,3%)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 dirty="0"/>
                        <a:t>25 (65.8%)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 dirty="0"/>
                        <a:t>18 (75%)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0.444</a:t>
                      </a:r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3007966904"/>
                  </a:ext>
                </a:extLst>
              </a:tr>
              <a:tr h="358588">
                <a:tc>
                  <a:txBody>
                    <a:bodyPr/>
                    <a:lstStyle/>
                    <a:p>
                      <a:r>
                        <a:rPr lang="es-ES" sz="1300" dirty="0"/>
                        <a:t>Dislipemia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 dirty="0"/>
                        <a:t>34 (53,1%)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 dirty="0"/>
                        <a:t>19 (51.4%)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 dirty="0"/>
                        <a:t>13 (54.2%)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0.830</a:t>
                      </a:r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896687459"/>
                  </a:ext>
                </a:extLst>
              </a:tr>
              <a:tr h="28246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Diabetes mellitus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b="0" u="none" strike="noStrike" noProof="0" dirty="0">
                          <a:solidFill>
                            <a:srgbClr val="000000"/>
                          </a:solidFill>
                        </a:rPr>
                        <a:t>22 (34,4%)</a:t>
                      </a:r>
                      <a:endParaRPr lang="es-ES" sz="1300" dirty="0"/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12 (31.6%)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10 (41.7%)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0.419</a:t>
                      </a:r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272723314"/>
                  </a:ext>
                </a:extLst>
              </a:tr>
              <a:tr h="28246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Tabaquismo 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b="0" u="none" strike="noStrike" noProof="0" dirty="0">
                          <a:solidFill>
                            <a:srgbClr val="000000"/>
                          </a:solidFill>
                        </a:rPr>
                        <a:t>29 (45.3%)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18 (45%)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11 (27.5%)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0.788</a:t>
                      </a:r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3099055522"/>
                  </a:ext>
                </a:extLst>
              </a:tr>
              <a:tr h="47506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Fibrilación auricular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10 (15.7%)</a:t>
                      </a:r>
                      <a:endParaRPr lang="es-ES" dirty="0"/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6 (15%)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4 (16.7%)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0.715</a:t>
                      </a:r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3617559345"/>
                  </a:ext>
                </a:extLst>
              </a:tr>
              <a:tr h="282468">
                <a:tc gridSpan="4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b="1" dirty="0"/>
                        <a:t>Tipo oclusión</a:t>
                      </a:r>
                    </a:p>
                  </a:txBody>
                  <a:tcPr marL="64197" marR="64197" marT="32099" marB="32099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s-ES" sz="1300" b="1"/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591772987"/>
                  </a:ext>
                </a:extLst>
              </a:tr>
              <a:tr h="28246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Tipo aterotrombótico</a:t>
                      </a:r>
                      <a:endParaRPr lang="es-ES" sz="1300" dirty="0" err="1"/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44 (68,8%)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23 (59%)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19 (82.6%)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0.184</a:t>
                      </a:r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1976629965"/>
                  </a:ext>
                </a:extLst>
              </a:tr>
              <a:tr h="28246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Cardioembólico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6 (9,4%)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5 (12.8%)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1 (4.3%)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0.184</a:t>
                      </a:r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1698364714"/>
                  </a:ext>
                </a:extLst>
              </a:tr>
              <a:tr h="28246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Disección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4 (6,3%)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4 (10.3%)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0 (0%)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dirty="0"/>
                        <a:t>0.184</a:t>
                      </a:r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4204905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236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379B50F-E7DB-29D5-21E0-C8140DA9B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10959985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Características</a:t>
            </a:r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basales de</a:t>
            </a:r>
            <a:r>
              <a:rPr lang="en-US" sz="3700">
                <a:solidFill>
                  <a:srgbClr val="FFFFFF"/>
                </a:solidFill>
              </a:rPr>
              <a:t> </a:t>
            </a:r>
            <a:r>
              <a:rPr lang="en-US" sz="3700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los</a:t>
            </a:r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pacientes</a:t>
            </a:r>
            <a:r>
              <a:rPr lang="en-US" sz="3700">
                <a:solidFill>
                  <a:srgbClr val="FFFFFF"/>
                </a:solidFill>
              </a:rPr>
              <a:t> con NIHSS ≥ 6</a:t>
            </a:r>
            <a:endParaRPr lang="en-US" sz="3700" kern="1200" err="1">
              <a:solidFill>
                <a:srgbClr val="FFFFFF"/>
              </a:solidFill>
              <a:latin typeface="+mj-lt"/>
              <a:cs typeface="Calibri Light"/>
            </a:endParaRP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F48FE99C-3F06-6FA3-8FF8-6528C9CFD6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5604631"/>
              </p:ext>
            </p:extLst>
          </p:nvPr>
        </p:nvGraphicFramePr>
        <p:xfrm>
          <a:off x="432225" y="2118801"/>
          <a:ext cx="11327550" cy="42695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51115">
                  <a:extLst>
                    <a:ext uri="{9D8B030D-6E8A-4147-A177-3AD203B41FA5}">
                      <a16:colId xmlns:a16="http://schemas.microsoft.com/office/drawing/2014/main" val="4056134294"/>
                    </a:ext>
                  </a:extLst>
                </a:gridCol>
                <a:gridCol w="2656101">
                  <a:extLst>
                    <a:ext uri="{9D8B030D-6E8A-4147-A177-3AD203B41FA5}">
                      <a16:colId xmlns:a16="http://schemas.microsoft.com/office/drawing/2014/main" val="2850516146"/>
                    </a:ext>
                  </a:extLst>
                </a:gridCol>
                <a:gridCol w="3052854">
                  <a:extLst>
                    <a:ext uri="{9D8B030D-6E8A-4147-A177-3AD203B41FA5}">
                      <a16:colId xmlns:a16="http://schemas.microsoft.com/office/drawing/2014/main" val="181956811"/>
                    </a:ext>
                  </a:extLst>
                </a:gridCol>
                <a:gridCol w="1783740">
                  <a:extLst>
                    <a:ext uri="{9D8B030D-6E8A-4147-A177-3AD203B41FA5}">
                      <a16:colId xmlns:a16="http://schemas.microsoft.com/office/drawing/2014/main" val="349672363"/>
                    </a:ext>
                  </a:extLst>
                </a:gridCol>
                <a:gridCol w="1783740">
                  <a:extLst>
                    <a:ext uri="{9D8B030D-6E8A-4147-A177-3AD203B41FA5}">
                      <a16:colId xmlns:a16="http://schemas.microsoft.com/office/drawing/2014/main" val="587043011"/>
                    </a:ext>
                  </a:extLst>
                </a:gridCol>
              </a:tblGrid>
              <a:tr h="282468">
                <a:tc>
                  <a:txBody>
                    <a:bodyPr/>
                    <a:lstStyle/>
                    <a:p>
                      <a:r>
                        <a:rPr lang="es-ES" sz="1300"/>
                        <a:t>CARACTERÍSTICAS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/>
                        <a:t>TODOS (N=51)</a:t>
                      </a:r>
                      <a:endParaRPr lang="es-ES"/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/>
                        <a:t>TRATAMIENTO ENDOVASCULAR (N=38)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 err="1"/>
                        <a:t>rtPA</a:t>
                      </a:r>
                      <a:r>
                        <a:rPr lang="es-ES" sz="1300"/>
                        <a:t> (N=13)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P (&lt;0,05)</a:t>
                      </a:r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2939798663"/>
                  </a:ext>
                </a:extLst>
              </a:tr>
              <a:tr h="282468">
                <a:tc>
                  <a:txBody>
                    <a:bodyPr/>
                    <a:lstStyle/>
                    <a:p>
                      <a:r>
                        <a:rPr lang="es-ES" sz="1300"/>
                        <a:t>Edad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/>
                        <a:t>76 (60-83)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/>
                        <a:t>70.53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/>
                        <a:t>77.62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0.102</a:t>
                      </a:r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1889058030"/>
                  </a:ext>
                </a:extLst>
              </a:tr>
              <a:tr h="328705">
                <a:tc>
                  <a:txBody>
                    <a:bodyPr/>
                    <a:lstStyle/>
                    <a:p>
                      <a:r>
                        <a:rPr lang="es-ES" sz="1300"/>
                        <a:t>Sexo femenino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/>
                        <a:t>17 (26.6%)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/>
                        <a:t>6 (46.2%)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/>
                        <a:t>11 (28.9</a:t>
                      </a:r>
                      <a:r>
                        <a:rPr lang="es-ES" sz="13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r>
                        <a:rPr lang="es-ES" sz="1300"/>
                        <a:t>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0.256</a:t>
                      </a:r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1659807311"/>
                  </a:ext>
                </a:extLst>
              </a:tr>
              <a:tr h="282468">
                <a:tc>
                  <a:txBody>
                    <a:bodyPr/>
                    <a:lstStyle/>
                    <a:p>
                      <a:r>
                        <a:rPr lang="es-ES" sz="1300"/>
                        <a:t>NIHSS 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/>
                        <a:t>17 (11-19)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b="0" i="0" u="none" strike="noStrike" noProof="0">
                          <a:solidFill>
                            <a:srgbClr val="FF0000"/>
                          </a:solidFill>
                          <a:latin typeface="Calibri"/>
                        </a:rPr>
                        <a:t>16.71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b="0" i="0" u="none" strike="noStrike" noProof="0">
                          <a:solidFill>
                            <a:srgbClr val="FF0000"/>
                          </a:solidFill>
                          <a:latin typeface="Calibri"/>
                        </a:rPr>
                        <a:t>11.92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b="0" i="0" u="none" strike="noStrike" noProof="0">
                          <a:solidFill>
                            <a:srgbClr val="FF0000"/>
                          </a:solidFill>
                          <a:latin typeface="Calibri"/>
                        </a:rPr>
                        <a:t>0.003</a:t>
                      </a:r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441971421"/>
                  </a:ext>
                </a:extLst>
              </a:tr>
              <a:tr h="282468">
                <a:tc gridSpan="4">
                  <a:txBody>
                    <a:bodyPr/>
                    <a:lstStyle/>
                    <a:p>
                      <a:r>
                        <a:rPr lang="es-ES" sz="1300" b="1"/>
                        <a:t>Comorbilidades</a:t>
                      </a:r>
                    </a:p>
                  </a:txBody>
                  <a:tcPr marL="64197" marR="64197" marT="32099" marB="32099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s-ES" sz="1300" b="1"/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3115112485"/>
                  </a:ext>
                </a:extLst>
              </a:tr>
              <a:tr h="282468">
                <a:tc>
                  <a:txBody>
                    <a:bodyPr/>
                    <a:lstStyle/>
                    <a:p>
                      <a:r>
                        <a:rPr lang="es-ES" sz="1300"/>
                        <a:t>HTA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/>
                        <a:t>32 (62.7%)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/>
                        <a:t>23 (63.9%)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/>
                        <a:t>9 (69.2%)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0.279</a:t>
                      </a:r>
                      <a:endParaRPr lang="es-ES"/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3007966904"/>
                  </a:ext>
                </a:extLst>
              </a:tr>
              <a:tr h="358588">
                <a:tc>
                  <a:txBody>
                    <a:bodyPr/>
                    <a:lstStyle/>
                    <a:p>
                      <a:r>
                        <a:rPr lang="es-ES" sz="1300"/>
                        <a:t>Dislipemia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/>
                        <a:t>25 (49%)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/>
                        <a:t>17 (48.6%)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r>
                        <a:rPr lang="es-ES" sz="1300"/>
                        <a:t>8 (61.5%)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0.424</a:t>
                      </a:r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896687459"/>
                  </a:ext>
                </a:extLst>
              </a:tr>
              <a:tr h="28246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Diabetes mellitus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b="0" u="none" strike="noStrike" noProof="0">
                          <a:solidFill>
                            <a:srgbClr val="000000"/>
                          </a:solidFill>
                        </a:rPr>
                        <a:t>18 (39.7%)</a:t>
                      </a:r>
                      <a:endParaRPr lang="es-ES" sz="1300"/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11 (30.6 %)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7 (53.8%)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0.135</a:t>
                      </a:r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272723314"/>
                  </a:ext>
                </a:extLst>
              </a:tr>
              <a:tr h="28246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Tabaquismo 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b="0" u="none" strike="noStrike" noProof="0">
                          <a:solidFill>
                            <a:srgbClr val="000000"/>
                          </a:solidFill>
                        </a:rPr>
                        <a:t>21 (46.7%)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13 (34.9%) 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1 (8.3%)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0.122</a:t>
                      </a:r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3099055522"/>
                  </a:ext>
                </a:extLst>
              </a:tr>
              <a:tr h="47506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Fibrilación auricular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9 (17.6%)</a:t>
                      </a:r>
                      <a:endParaRPr lang="es-ES"/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6 (15.8%)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3 (23.1%)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0.225</a:t>
                      </a:r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3617559345"/>
                  </a:ext>
                </a:extLst>
              </a:tr>
              <a:tr h="282468">
                <a:tc gridSpan="4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 b="1"/>
                        <a:t>Tipo oclusión</a:t>
                      </a:r>
                    </a:p>
                  </a:txBody>
                  <a:tcPr marL="64197" marR="64197" marT="32099" marB="32099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s-ES" sz="1300" b="1"/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591772987"/>
                  </a:ext>
                </a:extLst>
              </a:tr>
              <a:tr h="28246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Tipo aterotrombótico</a:t>
                      </a:r>
                      <a:endParaRPr lang="es-ES" sz="1300" err="1"/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30 (58,8%)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21 (56.8%)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9 (75%)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0.570</a:t>
                      </a:r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1976629965"/>
                  </a:ext>
                </a:extLst>
              </a:tr>
              <a:tr h="28246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Cardioembólico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6 (11.7%)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5 (13.5%)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1 (8.3%)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0.570</a:t>
                      </a:r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1698364714"/>
                  </a:ext>
                </a:extLst>
              </a:tr>
              <a:tr h="28246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Disección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4 (7.8%)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4 (10.8%)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0 (0%)</a:t>
                      </a:r>
                    </a:p>
                  </a:txBody>
                  <a:tcPr marL="64197" marR="64197" marT="32099" marB="3209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300"/>
                        <a:t>0.570</a:t>
                      </a:r>
                    </a:p>
                  </a:txBody>
                  <a:tcPr marL="64197" marR="64197" marT="32099" marB="32099"/>
                </a:tc>
                <a:extLst>
                  <a:ext uri="{0D108BD9-81ED-4DB2-BD59-A6C34878D82A}">
                    <a16:rowId xmlns:a16="http://schemas.microsoft.com/office/drawing/2014/main" val="4204905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157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20A1408-B547-CEE2-20A3-028A33EA0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ea typeface="Calibri Light"/>
                <a:cs typeface="Calibri Light"/>
              </a:rPr>
              <a:t>EVOLUCIÓN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F2CC0A8F-C85D-6ED5-D33E-B12E08042E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215842"/>
              </p:ext>
            </p:extLst>
          </p:nvPr>
        </p:nvGraphicFramePr>
        <p:xfrm>
          <a:off x="316302" y="1782792"/>
          <a:ext cx="11554109" cy="48342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988036">
                  <a:extLst>
                    <a:ext uri="{9D8B030D-6E8A-4147-A177-3AD203B41FA5}">
                      <a16:colId xmlns:a16="http://schemas.microsoft.com/office/drawing/2014/main" val="2961432045"/>
                    </a:ext>
                  </a:extLst>
                </a:gridCol>
                <a:gridCol w="1740710">
                  <a:extLst>
                    <a:ext uri="{9D8B030D-6E8A-4147-A177-3AD203B41FA5}">
                      <a16:colId xmlns:a16="http://schemas.microsoft.com/office/drawing/2014/main" val="2682882266"/>
                    </a:ext>
                  </a:extLst>
                </a:gridCol>
                <a:gridCol w="2038897">
                  <a:extLst>
                    <a:ext uri="{9D8B030D-6E8A-4147-A177-3AD203B41FA5}">
                      <a16:colId xmlns:a16="http://schemas.microsoft.com/office/drawing/2014/main" val="3584449894"/>
                    </a:ext>
                  </a:extLst>
                </a:gridCol>
                <a:gridCol w="1893233">
                  <a:extLst>
                    <a:ext uri="{9D8B030D-6E8A-4147-A177-3AD203B41FA5}">
                      <a16:colId xmlns:a16="http://schemas.microsoft.com/office/drawing/2014/main" val="2698022473"/>
                    </a:ext>
                  </a:extLst>
                </a:gridCol>
                <a:gridCol w="1893233">
                  <a:extLst>
                    <a:ext uri="{9D8B030D-6E8A-4147-A177-3AD203B41FA5}">
                      <a16:colId xmlns:a16="http://schemas.microsoft.com/office/drawing/2014/main" val="486135920"/>
                    </a:ext>
                  </a:extLst>
                </a:gridCol>
              </a:tblGrid>
              <a:tr h="382222">
                <a:tc>
                  <a:txBody>
                    <a:bodyPr/>
                    <a:lstStyle/>
                    <a:p>
                      <a:r>
                        <a:rPr lang="es-ES" sz="1400" dirty="0"/>
                        <a:t>Evolución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Total (N=64)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Tratamiento endovascular (N=40)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r>
                        <a:rPr lang="es-ES" sz="1400" err="1"/>
                        <a:t>RtPA</a:t>
                      </a:r>
                      <a:r>
                        <a:rPr lang="es-ES" sz="1400"/>
                        <a:t> (N=24)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p(&lt;0.05)</a:t>
                      </a:r>
                    </a:p>
                  </a:txBody>
                  <a:tcPr marL="47119" marR="47119" marT="23560" marB="23560"/>
                </a:tc>
                <a:extLst>
                  <a:ext uri="{0D108BD9-81ED-4DB2-BD59-A6C34878D82A}">
                    <a16:rowId xmlns:a16="http://schemas.microsoft.com/office/drawing/2014/main" val="841883200"/>
                  </a:ext>
                </a:extLst>
              </a:tr>
              <a:tr h="34127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 b="0" u="none" strike="noStrike" noProof="0">
                          <a:solidFill>
                            <a:srgbClr val="000000"/>
                          </a:solidFill>
                        </a:rPr>
                        <a:t>Resultado favorable a 3 meses (</a:t>
                      </a:r>
                      <a:r>
                        <a:rPr lang="es-ES" sz="1400" b="0" u="none" strike="noStrike" noProof="0" err="1">
                          <a:solidFill>
                            <a:srgbClr val="000000"/>
                          </a:solidFill>
                        </a:rPr>
                        <a:t>mRS</a:t>
                      </a:r>
                      <a:r>
                        <a:rPr lang="es-ES" sz="1400" b="0" u="none" strike="noStrike" noProof="0">
                          <a:solidFill>
                            <a:srgbClr val="000000"/>
                          </a:solidFill>
                        </a:rPr>
                        <a:t> 0-2)</a:t>
                      </a:r>
                      <a:endParaRPr lang="es-ES" sz="1400"/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26 (40.6%)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13 (32.5%)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13 (54.2%)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0.088</a:t>
                      </a:r>
                    </a:p>
                  </a:txBody>
                  <a:tcPr marL="47119" marR="47119" marT="23560" marB="23560"/>
                </a:tc>
                <a:extLst>
                  <a:ext uri="{0D108BD9-81ED-4DB2-BD59-A6C34878D82A}">
                    <a16:rowId xmlns:a16="http://schemas.microsoft.com/office/drawing/2014/main" val="392093491"/>
                  </a:ext>
                </a:extLst>
              </a:tr>
              <a:tr h="34127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 b="0" u="none" strike="noStrike" noProof="0">
                          <a:solidFill>
                            <a:srgbClr val="000000"/>
                          </a:solidFill>
                        </a:rPr>
                        <a:t>Resultado desfavorable a 3 meses (</a:t>
                      </a:r>
                      <a:r>
                        <a:rPr lang="es-ES" sz="1400" b="0" u="none" strike="noStrike" noProof="0" err="1">
                          <a:solidFill>
                            <a:srgbClr val="000000"/>
                          </a:solidFill>
                        </a:rPr>
                        <a:t>mRs</a:t>
                      </a:r>
                      <a:r>
                        <a:rPr lang="es-ES" sz="1400" b="0" u="none" strike="noStrike" noProof="0">
                          <a:solidFill>
                            <a:srgbClr val="000000"/>
                          </a:solidFill>
                        </a:rPr>
                        <a:t> &gt; 2)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38 (59.4%)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27 (67.5%)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11 (45.8%)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0.088</a:t>
                      </a:r>
                    </a:p>
                  </a:txBody>
                  <a:tcPr marL="47119" marR="47119" marT="23560" marB="23560"/>
                </a:tc>
                <a:extLst>
                  <a:ext uri="{0D108BD9-81ED-4DB2-BD59-A6C34878D82A}">
                    <a16:rowId xmlns:a16="http://schemas.microsoft.com/office/drawing/2014/main" val="788539767"/>
                  </a:ext>
                </a:extLst>
              </a:tr>
              <a:tr h="34127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NIHSS a las 24h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6 (2-15)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>
                          <a:solidFill>
                            <a:srgbClr val="FF0000"/>
                          </a:solidFill>
                        </a:rPr>
                        <a:t>10.68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>
                          <a:solidFill>
                            <a:srgbClr val="FF0000"/>
                          </a:solidFill>
                        </a:rPr>
                        <a:t>0.003</a:t>
                      </a:r>
                    </a:p>
                  </a:txBody>
                  <a:tcPr marL="47119" marR="47119" marT="23560" marB="23560"/>
                </a:tc>
                <a:extLst>
                  <a:ext uri="{0D108BD9-81ED-4DB2-BD59-A6C34878D82A}">
                    <a16:rowId xmlns:a16="http://schemas.microsoft.com/office/drawing/2014/main" val="1282902962"/>
                  </a:ext>
                </a:extLst>
              </a:tr>
              <a:tr h="34127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NIHSS al alta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3 (0-13)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>
                          <a:solidFill>
                            <a:srgbClr val="FF0000"/>
                          </a:solidFill>
                        </a:rPr>
                        <a:t>9.18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>
                          <a:solidFill>
                            <a:srgbClr val="FF0000"/>
                          </a:solidFill>
                        </a:rPr>
                        <a:t>3.30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>
                          <a:solidFill>
                            <a:srgbClr val="FF0000"/>
                          </a:solidFill>
                        </a:rPr>
                        <a:t>0.003</a:t>
                      </a:r>
                    </a:p>
                  </a:txBody>
                  <a:tcPr marL="47119" marR="47119" marT="23560" marB="23560"/>
                </a:tc>
                <a:extLst>
                  <a:ext uri="{0D108BD9-81ED-4DB2-BD59-A6C34878D82A}">
                    <a16:rowId xmlns:a16="http://schemas.microsoft.com/office/drawing/2014/main" val="3899131378"/>
                  </a:ext>
                </a:extLst>
              </a:tr>
              <a:tr h="34127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 b="1"/>
                        <a:t>ESTRATIFICACIÓN SEGÚN NIHSS ≥6</a:t>
                      </a:r>
                    </a:p>
                  </a:txBody>
                  <a:tcPr marL="47119" marR="47119" marT="23560" marB="235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s-ES" sz="1400"/>
                    </a:p>
                  </a:txBody>
                  <a:tcPr marL="47119" marR="47119" marT="23560" marB="235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 b="1">
                          <a:solidFill>
                            <a:schemeClr val="tx1"/>
                          </a:solidFill>
                        </a:rPr>
                        <a:t>N=38</a:t>
                      </a:r>
                    </a:p>
                  </a:txBody>
                  <a:tcPr marL="47119" marR="47119" marT="23560" marB="235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 b="1">
                          <a:solidFill>
                            <a:schemeClr val="tx1"/>
                          </a:solidFill>
                        </a:rPr>
                        <a:t>N=13</a:t>
                      </a:r>
                    </a:p>
                  </a:txBody>
                  <a:tcPr marL="47119" marR="47119" marT="23560" marB="235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p(&lt;0.05)</a:t>
                      </a:r>
                    </a:p>
                  </a:txBody>
                  <a:tcPr marL="47119" marR="47119" marT="23560" marB="235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603064"/>
                  </a:ext>
                </a:extLst>
              </a:tr>
              <a:tr h="341270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Resultado favorable a 3 meses (</a:t>
                      </a:r>
                      <a:r>
                        <a:rPr lang="es-ES" sz="1400" b="0" i="0" u="none" strike="noStrike" noProof="0" err="1">
                          <a:solidFill>
                            <a:srgbClr val="000000"/>
                          </a:solidFill>
                          <a:latin typeface="Calibri"/>
                        </a:rPr>
                        <a:t>mRS</a:t>
                      </a:r>
                      <a:r>
                        <a:rPr lang="es-ES" sz="14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 0-2)</a:t>
                      </a:r>
                    </a:p>
                    <a:p>
                      <a:pPr lvl="0">
                        <a:buNone/>
                      </a:pPr>
                      <a:endParaRPr lang="es-ES" sz="1400" b="1"/>
                    </a:p>
                  </a:txBody>
                  <a:tcPr marL="47119" marR="47119" marT="23560" marB="235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s-ES" sz="1400"/>
                    </a:p>
                  </a:txBody>
                  <a:tcPr marL="47119" marR="47119" marT="23560" marB="235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12 (31.6%)</a:t>
                      </a:r>
                    </a:p>
                  </a:txBody>
                  <a:tcPr marL="47119" marR="47119" marT="23560" marB="235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7 (53.8%)</a:t>
                      </a:r>
                    </a:p>
                  </a:txBody>
                  <a:tcPr marL="47119" marR="47119" marT="23560" marB="235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0.150</a:t>
                      </a:r>
                    </a:p>
                    <a:p>
                      <a:pPr lvl="0">
                        <a:buNone/>
                      </a:pPr>
                      <a:endParaRPr lang="es-ES" sz="1400">
                        <a:solidFill>
                          <a:schemeClr val="tx1"/>
                        </a:solidFill>
                      </a:endParaRPr>
                    </a:p>
                  </a:txBody>
                  <a:tcPr marL="47119" marR="47119" marT="23560" marB="235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392276"/>
                  </a:ext>
                </a:extLst>
              </a:tr>
              <a:tr h="341270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Resultado desfavorable a 3 meses (</a:t>
                      </a:r>
                      <a:r>
                        <a:rPr lang="es-ES" sz="1400" b="0" i="0" u="none" strike="noStrike" noProof="0" err="1">
                          <a:solidFill>
                            <a:srgbClr val="000000"/>
                          </a:solidFill>
                          <a:latin typeface="Calibri"/>
                        </a:rPr>
                        <a:t>mRs</a:t>
                      </a:r>
                      <a:r>
                        <a:rPr lang="es-ES" sz="14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 &gt; 2)</a:t>
                      </a:r>
                    </a:p>
                    <a:p>
                      <a:pPr lvl="0">
                        <a:buNone/>
                      </a:pPr>
                      <a:endParaRPr lang="es-ES" sz="1400" b="1"/>
                    </a:p>
                  </a:txBody>
                  <a:tcPr marL="47119" marR="47119" marT="23560" marB="235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s-ES" sz="1400"/>
                    </a:p>
                  </a:txBody>
                  <a:tcPr marL="47119" marR="47119" marT="23560" marB="235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26 (68.4%)</a:t>
                      </a:r>
                    </a:p>
                  </a:txBody>
                  <a:tcPr marL="47119" marR="47119" marT="23560" marB="235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6 (46.2%)</a:t>
                      </a:r>
                    </a:p>
                  </a:txBody>
                  <a:tcPr marL="47119" marR="47119" marT="23560" marB="235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0.150</a:t>
                      </a:r>
                    </a:p>
                  </a:txBody>
                  <a:tcPr marL="47119" marR="47119" marT="23560" marB="235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677720"/>
                  </a:ext>
                </a:extLst>
              </a:tr>
              <a:tr h="341270">
                <a:tc gridSpan="4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 b="1"/>
                        <a:t>HEMORRAGIA POST TRATAMIENTO</a:t>
                      </a:r>
                    </a:p>
                  </a:txBody>
                  <a:tcPr marL="47119" marR="47119" marT="23560" marB="2356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s-ES" sz="1400" b="1"/>
                    </a:p>
                  </a:txBody>
                  <a:tcPr marL="47119" marR="47119" marT="23560" marB="23560"/>
                </a:tc>
                <a:extLst>
                  <a:ext uri="{0D108BD9-81ED-4DB2-BD59-A6C34878D82A}">
                    <a16:rowId xmlns:a16="http://schemas.microsoft.com/office/drawing/2014/main" val="338819098"/>
                  </a:ext>
                </a:extLst>
              </a:tr>
              <a:tr h="34127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No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52 (81,3%)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20 (86.5%)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 dirty="0" smtClean="0"/>
                        <a:t>38</a:t>
                      </a:r>
                      <a:r>
                        <a:rPr lang="es-ES" sz="1400" baseline="0" dirty="0" smtClean="0"/>
                        <a:t> </a:t>
                      </a:r>
                      <a:r>
                        <a:rPr lang="es-ES" sz="1400" dirty="0" smtClean="0"/>
                        <a:t>(83.3</a:t>
                      </a:r>
                      <a:r>
                        <a:rPr lang="es-ES" sz="1400" dirty="0"/>
                        <a:t>%)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0.370</a:t>
                      </a:r>
                    </a:p>
                  </a:txBody>
                  <a:tcPr marL="47119" marR="47119" marT="23560" marB="23560"/>
                </a:tc>
                <a:extLst>
                  <a:ext uri="{0D108BD9-81ED-4DB2-BD59-A6C34878D82A}">
                    <a16:rowId xmlns:a16="http://schemas.microsoft.com/office/drawing/2014/main" val="2768333612"/>
                  </a:ext>
                </a:extLst>
              </a:tr>
              <a:tr h="34127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IH1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1 (1,6%)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0 (0%)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1 (2.7%)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0.370</a:t>
                      </a:r>
                    </a:p>
                  </a:txBody>
                  <a:tcPr marL="47119" marR="47119" marT="23560" marB="23560"/>
                </a:tc>
                <a:extLst>
                  <a:ext uri="{0D108BD9-81ED-4DB2-BD59-A6C34878D82A}">
                    <a16:rowId xmlns:a16="http://schemas.microsoft.com/office/drawing/2014/main" val="2248022197"/>
                  </a:ext>
                </a:extLst>
              </a:tr>
              <a:tr h="34127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PH2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4 (6,3%)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 dirty="0"/>
                        <a:t>3 (4.2%)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1 (8.1%)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0.370</a:t>
                      </a:r>
                    </a:p>
                  </a:txBody>
                  <a:tcPr marL="47119" marR="47119" marT="23560" marB="23560"/>
                </a:tc>
                <a:extLst>
                  <a:ext uri="{0D108BD9-81ED-4DB2-BD59-A6C34878D82A}">
                    <a16:rowId xmlns:a16="http://schemas.microsoft.com/office/drawing/2014/main" val="1417666288"/>
                  </a:ext>
                </a:extLst>
              </a:tr>
              <a:tr h="34127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Remota y/o HSA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4 (5,3%)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 dirty="0"/>
                        <a:t>1 (2.7%)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3 (12.5%)</a:t>
                      </a:r>
                    </a:p>
                  </a:txBody>
                  <a:tcPr marL="47119" marR="47119" marT="23560" marB="2356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sz="1400"/>
                        <a:t>0.370</a:t>
                      </a:r>
                    </a:p>
                  </a:txBody>
                  <a:tcPr marL="47119" marR="47119" marT="23560" marB="23560"/>
                </a:tc>
                <a:extLst>
                  <a:ext uri="{0D108BD9-81ED-4DB2-BD59-A6C34878D82A}">
                    <a16:rowId xmlns:a16="http://schemas.microsoft.com/office/drawing/2014/main" val="3500534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855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20A1408-B547-CEE2-20A3-028A33EA0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ea typeface="Calibri Light"/>
                <a:cs typeface="Calibri Light"/>
              </a:rPr>
              <a:t>EVOLUCIÓN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Marcador de contenido 4">
            <a:extLst>
              <a:ext uri="{FF2B5EF4-FFF2-40B4-BE49-F238E27FC236}">
                <a16:creationId xmlns:a16="http://schemas.microsoft.com/office/drawing/2014/main" id="{ECA0C30F-0510-B5D4-DEE3-E5C40756DC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0171641"/>
              </p:ext>
            </p:extLst>
          </p:nvPr>
        </p:nvGraphicFramePr>
        <p:xfrm>
          <a:off x="485669" y="2517792"/>
          <a:ext cx="11220662" cy="30782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921512">
                  <a:extLst>
                    <a:ext uri="{9D8B030D-6E8A-4147-A177-3AD203B41FA5}">
                      <a16:colId xmlns:a16="http://schemas.microsoft.com/office/drawing/2014/main" val="3948714371"/>
                    </a:ext>
                  </a:extLst>
                </a:gridCol>
                <a:gridCol w="3549799">
                  <a:extLst>
                    <a:ext uri="{9D8B030D-6E8A-4147-A177-3AD203B41FA5}">
                      <a16:colId xmlns:a16="http://schemas.microsoft.com/office/drawing/2014/main" val="101589844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741060144"/>
                    </a:ext>
                  </a:extLst>
                </a:gridCol>
                <a:gridCol w="3541071">
                  <a:extLst>
                    <a:ext uri="{9D8B030D-6E8A-4147-A177-3AD203B41FA5}">
                      <a16:colId xmlns:a16="http://schemas.microsoft.com/office/drawing/2014/main" val="29288598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s-ES" sz="1400" b="1" cap="none" spc="30" dirty="0">
                          <a:solidFill>
                            <a:schemeClr val="bg1"/>
                          </a:solidFill>
                          <a:effectLst/>
                        </a:rPr>
                        <a:t>Pacientes con TEV​</a:t>
                      </a:r>
                      <a:endParaRPr lang="es-ES" sz="1400" b="1" i="0" cap="none" spc="3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0" marR="9413" marT="65189" marB="65189"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ES" sz="1400" b="1" cap="none" spc="30">
                          <a:solidFill>
                            <a:schemeClr val="bg1"/>
                          </a:solidFill>
                          <a:effectLst/>
                        </a:rPr>
                        <a:t> TOTAL PACIENTES (N=64)</a:t>
                      </a:r>
                    </a:p>
                  </a:txBody>
                  <a:tcPr marL="0" marR="9413" marT="65189" marB="65189" anchor="ctr"/>
                </a:tc>
                <a:tc gridSpan="2"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ES" sz="1400" b="1" cap="none" spc="30">
                          <a:solidFill>
                            <a:schemeClr val="bg1"/>
                          </a:solidFill>
                          <a:effectLst/>
                        </a:rPr>
                        <a:t> PACIENTES SOMETIDOS A TEV (N=40)</a:t>
                      </a:r>
                    </a:p>
                  </a:txBody>
                  <a:tcPr marL="0" marR="9413" marT="65189" marB="65189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98838"/>
                  </a:ext>
                </a:extLst>
              </a:tr>
              <a:tr h="1323928">
                <a:tc>
                  <a:txBody>
                    <a:bodyPr/>
                    <a:lstStyle/>
                    <a:p>
                      <a:pPr algn="l" rtl="0" fontAlgn="base"/>
                      <a:r>
                        <a:rPr lang="es-ES" sz="1400" cap="none" spc="0">
                          <a:solidFill>
                            <a:schemeClr val="tx1"/>
                          </a:solidFill>
                          <a:effectLst/>
                        </a:rPr>
                        <a:t>Complicación cerebral procedimiento​</a:t>
                      </a:r>
                    </a:p>
                    <a:p>
                      <a:pPr algn="l" rtl="0" fontAlgn="base"/>
                      <a:r>
                        <a:rPr lang="es-ES" sz="1400" cap="none" spc="0">
                          <a:solidFill>
                            <a:schemeClr val="tx1"/>
                          </a:solidFill>
                          <a:effectLst/>
                        </a:rPr>
                        <a:t>   No​</a:t>
                      </a:r>
                    </a:p>
                    <a:p>
                      <a:pPr algn="l" rtl="0" fontAlgn="base"/>
                      <a:r>
                        <a:rPr lang="es-ES" sz="1400" cap="none" spc="0">
                          <a:solidFill>
                            <a:schemeClr val="tx1"/>
                          </a:solidFill>
                          <a:effectLst/>
                        </a:rPr>
                        <a:t>   Rotura/disección arterial ​</a:t>
                      </a:r>
                    </a:p>
                    <a:p>
                      <a:pPr algn="l" rtl="0" fontAlgn="base"/>
                      <a:r>
                        <a:rPr lang="es-ES" sz="1400" cap="none" spc="0">
                          <a:solidFill>
                            <a:schemeClr val="tx1"/>
                          </a:solidFill>
                          <a:effectLst/>
                        </a:rPr>
                        <a:t>   Embolización distal​</a:t>
                      </a:r>
                    </a:p>
                    <a:p>
                      <a:pPr algn="l" rtl="0" fontAlgn="base"/>
                      <a:r>
                        <a:rPr lang="es-ES" sz="1400" cap="none" spc="0">
                          <a:solidFill>
                            <a:schemeClr val="tx1"/>
                          </a:solidFill>
                          <a:effectLst/>
                        </a:rPr>
                        <a:t>   Total​</a:t>
                      </a:r>
                    </a:p>
                    <a:p>
                      <a:pPr lvl="0" algn="l">
                        <a:buNone/>
                      </a:pPr>
                      <a:r>
                        <a:rPr lang="es-ES" sz="1400" cap="none" spc="0">
                          <a:solidFill>
                            <a:schemeClr val="tx1"/>
                          </a:solidFill>
                          <a:effectLst/>
                        </a:rPr>
                        <a:t>   Perdidos</a:t>
                      </a:r>
                    </a:p>
                  </a:txBody>
                  <a:tcPr marL="0" marR="65189" marT="65189" marB="65189"/>
                </a:tc>
                <a:tc gridSpan="2"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1400" cap="none" spc="0">
                          <a:solidFill>
                            <a:schemeClr val="tx1"/>
                          </a:solidFill>
                          <a:effectLst/>
                        </a:rPr>
                        <a:t>​</a:t>
                      </a:r>
                      <a:endParaRPr lang="es-ES"/>
                    </a:p>
                    <a:p>
                      <a:pPr lvl="0" algn="l" rtl="0">
                        <a:buNone/>
                      </a:pPr>
                      <a:r>
                        <a:rPr lang="es-ES" sz="1400" cap="none" spc="0">
                          <a:solidFill>
                            <a:schemeClr val="tx1"/>
                          </a:solidFill>
                          <a:effectLst/>
                        </a:rPr>
                        <a:t>34 (53,2%)​</a:t>
                      </a:r>
                      <a:endParaRPr lang="es-ES"/>
                    </a:p>
                    <a:p>
                      <a:pPr lvl="0" algn="l" rtl="0">
                        <a:buNone/>
                      </a:pPr>
                      <a:r>
                        <a:rPr lang="es-ES" sz="1400" cap="none" spc="0">
                          <a:solidFill>
                            <a:schemeClr val="tx1"/>
                          </a:solidFill>
                          <a:effectLst/>
                        </a:rPr>
                        <a:t>2 (3,1%) ​</a:t>
                      </a:r>
                      <a:endParaRPr lang="es-ES"/>
                    </a:p>
                    <a:p>
                      <a:pPr lvl="0" algn="l" rtl="0">
                        <a:buNone/>
                      </a:pPr>
                      <a:r>
                        <a:rPr lang="es-ES" sz="1400" cap="none" spc="0">
                          <a:solidFill>
                            <a:schemeClr val="tx1"/>
                          </a:solidFill>
                          <a:effectLst/>
                        </a:rPr>
                        <a:t>4 (6,3%)​</a:t>
                      </a:r>
                      <a:endParaRPr lang="es-ES"/>
                    </a:p>
                    <a:p>
                      <a:pPr lvl="0" algn="l" rtl="0">
                        <a:buNone/>
                      </a:pPr>
                      <a:r>
                        <a:rPr lang="es-ES" sz="1400" cap="none" spc="0">
                          <a:solidFill>
                            <a:schemeClr val="tx1"/>
                          </a:solidFill>
                          <a:effectLst/>
                        </a:rPr>
                        <a:t>40 (62,5%)​</a:t>
                      </a:r>
                      <a:endParaRPr lang="es-ES"/>
                    </a:p>
                    <a:p>
                      <a:pPr lvl="0" algn="l">
                        <a:buNone/>
                      </a:pPr>
                      <a:r>
                        <a:rPr lang="es-ES" sz="1400" cap="none" spc="0">
                          <a:solidFill>
                            <a:schemeClr val="tx1"/>
                          </a:solidFill>
                          <a:effectLst/>
                        </a:rPr>
                        <a:t>24/64</a:t>
                      </a:r>
                      <a:endParaRPr lang="es-ES"/>
                    </a:p>
                  </a:txBody>
                  <a:tcPr marL="0" marR="65189" marT="65189" marB="65189"/>
                </a:tc>
                <a:tc hMerge="1"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s-ES" sz="14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0" marR="65189" marT="65189" marB="65189"/>
                </a:tc>
                <a:tc>
                  <a:txBody>
                    <a:bodyPr/>
                    <a:lstStyle/>
                    <a:p>
                      <a:pPr algn="l" rtl="0" fontAlgn="auto"/>
                      <a:r>
                        <a:rPr lang="es-ES" sz="1400" cap="none" spc="0">
                          <a:solidFill>
                            <a:schemeClr val="tx1"/>
                          </a:solidFill>
                          <a:effectLst/>
                        </a:rPr>
                        <a:t>​</a:t>
                      </a:r>
                    </a:p>
                    <a:p>
                      <a:pPr algn="l" rtl="0" fontAlgn="base"/>
                      <a:r>
                        <a:rPr lang="es-ES" sz="1400" cap="none" spc="0">
                          <a:solidFill>
                            <a:schemeClr val="tx1"/>
                          </a:solidFill>
                          <a:effectLst/>
                        </a:rPr>
                        <a:t>34 (85%)​</a:t>
                      </a:r>
                    </a:p>
                    <a:p>
                      <a:pPr algn="l" rtl="0" fontAlgn="base"/>
                      <a:r>
                        <a:rPr lang="es-ES" sz="1400" cap="none" spc="0">
                          <a:solidFill>
                            <a:schemeClr val="tx1"/>
                          </a:solidFill>
                          <a:effectLst/>
                        </a:rPr>
                        <a:t>2 (5%)​</a:t>
                      </a:r>
                    </a:p>
                    <a:p>
                      <a:pPr algn="l" rtl="0" fontAlgn="base"/>
                      <a:r>
                        <a:rPr lang="es-ES" sz="1400" cap="none" spc="0">
                          <a:solidFill>
                            <a:schemeClr val="tx1"/>
                          </a:solidFill>
                          <a:effectLst/>
                        </a:rPr>
                        <a:t>4 (10%)​</a:t>
                      </a:r>
                    </a:p>
                    <a:p>
                      <a:pPr algn="l" rtl="0" fontAlgn="base"/>
                      <a:r>
                        <a:rPr lang="es-ES" sz="1400" cap="none" spc="0">
                          <a:solidFill>
                            <a:schemeClr val="tx1"/>
                          </a:solidFill>
                          <a:effectLst/>
                        </a:rPr>
                        <a:t>40 (100%)​</a:t>
                      </a:r>
                    </a:p>
                    <a:p>
                      <a:pPr lvl="0" algn="l">
                        <a:buNone/>
                      </a:pPr>
                      <a:r>
                        <a:rPr lang="es-ES" sz="1400" cap="none" spc="0">
                          <a:solidFill>
                            <a:schemeClr val="tx1"/>
                          </a:solidFill>
                          <a:effectLst/>
                        </a:rPr>
                        <a:t>0/40</a:t>
                      </a:r>
                    </a:p>
                  </a:txBody>
                  <a:tcPr marL="0" marR="65189" marT="65189" marB="65189"/>
                </a:tc>
                <a:extLst>
                  <a:ext uri="{0D108BD9-81ED-4DB2-BD59-A6C34878D82A}">
                    <a16:rowId xmlns:a16="http://schemas.microsoft.com/office/drawing/2014/main" val="676144776"/>
                  </a:ext>
                </a:extLst>
              </a:tr>
              <a:tr h="132392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ES" sz="1400" cap="none" spc="0" dirty="0" err="1">
                          <a:solidFill>
                            <a:schemeClr val="tx1"/>
                          </a:solidFill>
                          <a:effectLst/>
                        </a:rPr>
                        <a:t>Stent</a:t>
                      </a:r>
                      <a:r>
                        <a:rPr lang="es-E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 implantado en agudo</a:t>
                      </a:r>
                    </a:p>
                    <a:p>
                      <a:pPr lvl="0" algn="l">
                        <a:buNone/>
                      </a:pPr>
                      <a:r>
                        <a:rPr lang="es-E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   No</a:t>
                      </a:r>
                    </a:p>
                    <a:p>
                      <a:pPr lvl="0" algn="l">
                        <a:buNone/>
                      </a:pPr>
                      <a:r>
                        <a:rPr lang="es-E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   </a:t>
                      </a:r>
                      <a:r>
                        <a:rPr lang="es-ES" sz="1400" cap="none" spc="0" dirty="0" err="1">
                          <a:solidFill>
                            <a:schemeClr val="tx1"/>
                          </a:solidFill>
                          <a:effectLst/>
                        </a:rPr>
                        <a:t>Extracraneal</a:t>
                      </a:r>
                      <a:endParaRPr lang="es-ES" sz="1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0" algn="l">
                        <a:buNone/>
                      </a:pPr>
                      <a:r>
                        <a:rPr lang="es-E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   Total</a:t>
                      </a:r>
                    </a:p>
                  </a:txBody>
                  <a:tcPr marL="0" marR="65189" marT="65189" marB="65189"/>
                </a:tc>
                <a:tc gridSpan="2"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s-ES" sz="14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0" algn="l">
                        <a:buNone/>
                      </a:pPr>
                      <a:r>
                        <a:rPr lang="es-ES" sz="1400" cap="none" spc="0">
                          <a:solidFill>
                            <a:schemeClr val="tx1"/>
                          </a:solidFill>
                          <a:effectLst/>
                        </a:rPr>
                        <a:t>41  (64,1%)</a:t>
                      </a:r>
                      <a:endParaRPr lang="es-ES" sz="1400" cap="none" spc="0">
                        <a:solidFill>
                          <a:schemeClr val="tx1"/>
                        </a:solidFill>
                      </a:endParaRPr>
                    </a:p>
                    <a:p>
                      <a:pPr lvl="0" algn="l">
                        <a:buNone/>
                      </a:pPr>
                      <a:r>
                        <a:rPr lang="es-ES" sz="1400" cap="none" spc="0">
                          <a:solidFill>
                            <a:schemeClr val="tx1"/>
                          </a:solidFill>
                          <a:effectLst/>
                        </a:rPr>
                        <a:t>22 (34,4%)</a:t>
                      </a:r>
                      <a:endParaRPr lang="es-ES"/>
                    </a:p>
                    <a:p>
                      <a:pPr lvl="0" algn="l">
                        <a:buNone/>
                      </a:pPr>
                      <a:r>
                        <a:rPr lang="es-ES" sz="1400" cap="none" spc="0">
                          <a:solidFill>
                            <a:schemeClr val="tx1"/>
                          </a:solidFill>
                          <a:effectLst/>
                        </a:rPr>
                        <a:t>64 (100%)</a:t>
                      </a:r>
                      <a:endParaRPr lang="es-ES"/>
                    </a:p>
                    <a:p>
                      <a:pPr lvl="0" algn="l">
                        <a:buNone/>
                      </a:pPr>
                      <a:endParaRPr lang="es-ES" sz="14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0" marR="65189" marT="65189" marB="65189"/>
                </a:tc>
                <a:tc hMerge="1"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s-ES" sz="14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0" marR="65189" marT="65189" marB="65189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s-ES" sz="1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0" algn="l">
                        <a:buNone/>
                      </a:pPr>
                      <a:r>
                        <a:rPr lang="es-E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17 (42,5%)</a:t>
                      </a:r>
                    </a:p>
                    <a:p>
                      <a:pPr lvl="0" algn="l">
                        <a:buNone/>
                      </a:pPr>
                      <a:r>
                        <a:rPr lang="es-E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22 (55%)</a:t>
                      </a:r>
                    </a:p>
                    <a:p>
                      <a:pPr lvl="0" algn="l">
                        <a:buNone/>
                      </a:pPr>
                      <a:r>
                        <a:rPr lang="es-E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40 (100%)</a:t>
                      </a:r>
                    </a:p>
                  </a:txBody>
                  <a:tcPr marL="0" marR="65189" marT="65189" marB="65189"/>
                </a:tc>
                <a:extLst>
                  <a:ext uri="{0D108BD9-81ED-4DB2-BD59-A6C34878D82A}">
                    <a16:rowId xmlns:a16="http://schemas.microsoft.com/office/drawing/2014/main" val="1019655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4745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20A1408-B547-CEE2-20A3-028A33EA0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ea typeface="Calibri Light"/>
                <a:cs typeface="Calibri Light"/>
              </a:rPr>
              <a:t>RESULTADOS EN PACIENTES CON TEV</a:t>
            </a:r>
            <a:endParaRPr lang="es-ES">
              <a:ea typeface="+mj-ea"/>
              <a:cs typeface="+mj-cs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750A978-AACC-CF87-5559-5FE91E9793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438583"/>
              </p:ext>
            </p:extLst>
          </p:nvPr>
        </p:nvGraphicFramePr>
        <p:xfrm>
          <a:off x="575093" y="2055962"/>
          <a:ext cx="10882220" cy="322096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20555">
                  <a:extLst>
                    <a:ext uri="{9D8B030D-6E8A-4147-A177-3AD203B41FA5}">
                      <a16:colId xmlns:a16="http://schemas.microsoft.com/office/drawing/2014/main" val="2234083239"/>
                    </a:ext>
                  </a:extLst>
                </a:gridCol>
                <a:gridCol w="2720555">
                  <a:extLst>
                    <a:ext uri="{9D8B030D-6E8A-4147-A177-3AD203B41FA5}">
                      <a16:colId xmlns:a16="http://schemas.microsoft.com/office/drawing/2014/main" val="2864333811"/>
                    </a:ext>
                  </a:extLst>
                </a:gridCol>
                <a:gridCol w="2720555">
                  <a:extLst>
                    <a:ext uri="{9D8B030D-6E8A-4147-A177-3AD203B41FA5}">
                      <a16:colId xmlns:a16="http://schemas.microsoft.com/office/drawing/2014/main" val="4214727303"/>
                    </a:ext>
                  </a:extLst>
                </a:gridCol>
                <a:gridCol w="2720555">
                  <a:extLst>
                    <a:ext uri="{9D8B030D-6E8A-4147-A177-3AD203B41FA5}">
                      <a16:colId xmlns:a16="http://schemas.microsoft.com/office/drawing/2014/main" val="2640862156"/>
                    </a:ext>
                  </a:extLst>
                </a:gridCol>
              </a:tblGrid>
              <a:tr h="650487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Escala modificada Rankin 0-2 puntos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Escala modificada de Rankin &gt;2 puntos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/>
                        <a:t>Significación estadística p (&lt;0.05)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353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err="1"/>
                        <a:t>Stent</a:t>
                      </a:r>
                      <a:r>
                        <a:rPr lang="es-ES"/>
                        <a:t> implantado en agudo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6 (42.9%)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16 (61.5%)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/>
                        <a:t>0.269</a:t>
                      </a:r>
                    </a:p>
                    <a:p>
                      <a:pPr lvl="0">
                        <a:buNone/>
                      </a:pPr>
                      <a:r>
                        <a:rPr lang="es-ES"/>
                        <a:t>OR 1.1 (0.524-1.150)</a:t>
                      </a:r>
                    </a:p>
                    <a:p>
                      <a:pPr lvl="0">
                        <a:buNone/>
                      </a:pPr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59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Tiempo de procedimiento </a:t>
                      </a:r>
                      <a:r>
                        <a:rPr lang="es-ES" dirty="0" smtClean="0"/>
                        <a:t>(ingle-fin de</a:t>
                      </a:r>
                      <a:r>
                        <a:rPr lang="es-ES" baseline="0" dirty="0" smtClean="0"/>
                        <a:t> procedimiento</a:t>
                      </a:r>
                      <a:r>
                        <a:rPr lang="es-ES" dirty="0" smtClean="0"/>
                        <a:t>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N=14 (media 56.86)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N=26 (media 85.12)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/>
                        <a:t>0.074</a:t>
                      </a:r>
                      <a:br>
                        <a:rPr lang="es-ES"/>
                      </a:br>
                      <a:r>
                        <a:rPr lang="es-ES"/>
                        <a:t>OR 1.8 (0.594-2.884)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7390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Grado de colaterales &gt;50%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rgbClr val="FF0000"/>
                          </a:solidFill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rgbClr val="FF0000"/>
                          </a:solidFill>
                        </a:rPr>
                        <a:t>63.3%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>
                          <a:solidFill>
                            <a:srgbClr val="FF0000"/>
                          </a:solidFill>
                        </a:rPr>
                        <a:t>0.035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106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Grado de colaterales &lt;50%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rgbClr val="FF0000"/>
                          </a:solidFill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rgbClr val="FF0000"/>
                          </a:solidFill>
                        </a:rPr>
                        <a:t>36.8%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>
                          <a:solidFill>
                            <a:srgbClr val="FF0000"/>
                          </a:solidFill>
                        </a:rPr>
                        <a:t>0.035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168568"/>
                  </a:ext>
                </a:extLst>
              </a:tr>
            </a:tbl>
          </a:graphicData>
        </a:graphic>
      </p:graphicFrame>
      <p:graphicFrame>
        <p:nvGraphicFramePr>
          <p:cNvPr id="241" name="Diagrama 240">
            <a:extLst>
              <a:ext uri="{FF2B5EF4-FFF2-40B4-BE49-F238E27FC236}">
                <a16:creationId xmlns:a16="http://schemas.microsoft.com/office/drawing/2014/main" id="{73F6CF38-5D4F-69A7-FA76-78006E73D3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2998479"/>
              </p:ext>
            </p:extLst>
          </p:nvPr>
        </p:nvGraphicFramePr>
        <p:xfrm>
          <a:off x="2429776" y="5525218"/>
          <a:ext cx="7174298" cy="983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4469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A2ECB80-2CEA-751C-7BE4-76F3CCD65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s-ES" sz="4000">
                <a:solidFill>
                  <a:srgbClr val="FFFFFF"/>
                </a:solidFill>
                <a:ea typeface="Calibri Light"/>
                <a:cs typeface="Calibri Light"/>
              </a:rPr>
              <a:t>CONCLUSIONES</a:t>
            </a:r>
            <a:endParaRPr lang="es-ES" sz="4000">
              <a:solidFill>
                <a:srgbClr val="FFFFFF"/>
              </a:solidFill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23665F12-5B5C-2F90-46C7-8A4D4EF72E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073461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7" name="CuadroTexto 206">
            <a:extLst>
              <a:ext uri="{FF2B5EF4-FFF2-40B4-BE49-F238E27FC236}">
                <a16:creationId xmlns:a16="http://schemas.microsoft.com/office/drawing/2014/main" id="{F39A4D2E-BA97-357B-9DC1-16310BE67320}"/>
              </a:ext>
            </a:extLst>
          </p:cNvPr>
          <p:cNvSpPr txBox="1"/>
          <p:nvPr/>
        </p:nvSpPr>
        <p:spPr>
          <a:xfrm>
            <a:off x="1726220" y="3058637"/>
            <a:ext cx="52870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2400" b="1" dirty="0">
                <a:solidFill>
                  <a:schemeClr val="bg1"/>
                </a:solidFill>
                <a:ea typeface="Calibri"/>
                <a:cs typeface="Calibri"/>
              </a:rPr>
              <a:t>1</a:t>
            </a:r>
            <a:endParaRPr lang="es-ES" sz="2400" dirty="0">
              <a:solidFill>
                <a:schemeClr val="bg1"/>
              </a:solidFill>
              <a:ea typeface="Calibri" panose="020F0502020204030204"/>
              <a:cs typeface="Calibri" panose="020F0502020204030204"/>
            </a:endParaRPr>
          </a:p>
        </p:txBody>
      </p:sp>
      <p:sp>
        <p:nvSpPr>
          <p:cNvPr id="208" name="CuadroTexto 207">
            <a:extLst>
              <a:ext uri="{FF2B5EF4-FFF2-40B4-BE49-F238E27FC236}">
                <a16:creationId xmlns:a16="http://schemas.microsoft.com/office/drawing/2014/main" id="{11A3253D-4062-E49D-2471-7087CAB4D095}"/>
              </a:ext>
            </a:extLst>
          </p:cNvPr>
          <p:cNvSpPr txBox="1"/>
          <p:nvPr/>
        </p:nvSpPr>
        <p:spPr>
          <a:xfrm>
            <a:off x="4532980" y="3058637"/>
            <a:ext cx="46382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2400" b="1" dirty="0">
                <a:solidFill>
                  <a:schemeClr val="bg1"/>
                </a:solidFill>
                <a:ea typeface="Calibri"/>
                <a:cs typeface="Calibri"/>
              </a:rPr>
              <a:t>2</a:t>
            </a:r>
          </a:p>
        </p:txBody>
      </p:sp>
      <p:sp>
        <p:nvSpPr>
          <p:cNvPr id="209" name="CuadroTexto 208">
            <a:extLst>
              <a:ext uri="{FF2B5EF4-FFF2-40B4-BE49-F238E27FC236}">
                <a16:creationId xmlns:a16="http://schemas.microsoft.com/office/drawing/2014/main" id="{FF919C7C-B222-E211-5406-A6785320546F}"/>
              </a:ext>
            </a:extLst>
          </p:cNvPr>
          <p:cNvSpPr txBox="1"/>
          <p:nvPr/>
        </p:nvSpPr>
        <p:spPr>
          <a:xfrm>
            <a:off x="5921595" y="3269911"/>
            <a:ext cx="480391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2400" b="1">
                <a:solidFill>
                  <a:schemeClr val="bg1"/>
                </a:solidFill>
                <a:ea typeface="Calibri"/>
                <a:cs typeface="Calibri"/>
              </a:rPr>
              <a:t>3</a:t>
            </a:r>
          </a:p>
        </p:txBody>
      </p:sp>
      <p:sp>
        <p:nvSpPr>
          <p:cNvPr id="210" name="CuadroTexto 209">
            <a:extLst>
              <a:ext uri="{FF2B5EF4-FFF2-40B4-BE49-F238E27FC236}">
                <a16:creationId xmlns:a16="http://schemas.microsoft.com/office/drawing/2014/main" id="{5789CF81-BFB4-BDC9-6CBA-807069B8FEA7}"/>
              </a:ext>
            </a:extLst>
          </p:cNvPr>
          <p:cNvSpPr txBox="1"/>
          <p:nvPr/>
        </p:nvSpPr>
        <p:spPr>
          <a:xfrm>
            <a:off x="10127798" y="3075199"/>
            <a:ext cx="57978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2400" b="1" dirty="0">
                <a:solidFill>
                  <a:schemeClr val="bg1"/>
                </a:solidFill>
                <a:ea typeface="Calibri"/>
                <a:cs typeface="Calibri"/>
              </a:rPr>
              <a:t>4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211" name="CuadroTexto 210">
            <a:extLst>
              <a:ext uri="{FF2B5EF4-FFF2-40B4-BE49-F238E27FC236}">
                <a16:creationId xmlns:a16="http://schemas.microsoft.com/office/drawing/2014/main" id="{1B3F20F6-C894-4C08-0688-D6A8725B8E2F}"/>
              </a:ext>
            </a:extLst>
          </p:cNvPr>
          <p:cNvSpPr txBox="1"/>
          <p:nvPr/>
        </p:nvSpPr>
        <p:spPr>
          <a:xfrm>
            <a:off x="7326775" y="3079346"/>
            <a:ext cx="56321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2400" b="1" dirty="0">
                <a:solidFill>
                  <a:schemeClr val="bg1"/>
                </a:solidFill>
                <a:cs typeface="Calibri"/>
              </a:rPr>
              <a:t>3</a:t>
            </a:r>
            <a:endParaRPr lang="es-E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88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CBF2476-6253-39FD-E0DB-427A45BAE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s-ES" sz="4000">
                <a:solidFill>
                  <a:srgbClr val="FFFFFF"/>
                </a:solidFill>
                <a:ea typeface="Calibri Light"/>
                <a:cs typeface="Calibri Light"/>
              </a:rPr>
              <a:t>CONCLUSIONES</a:t>
            </a:r>
            <a:endParaRPr lang="es-ES" sz="4000">
              <a:solidFill>
                <a:srgbClr val="FFFFFF"/>
              </a:solidFill>
            </a:endParaRPr>
          </a:p>
        </p:txBody>
      </p:sp>
      <p:graphicFrame>
        <p:nvGraphicFramePr>
          <p:cNvPr id="18" name="Marcador de contenido 2">
            <a:extLst>
              <a:ext uri="{FF2B5EF4-FFF2-40B4-BE49-F238E27FC236}">
                <a16:creationId xmlns:a16="http://schemas.microsoft.com/office/drawing/2014/main" id="{028E7C0B-F029-AD8B-F850-F2DF462155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582180"/>
              </p:ext>
            </p:extLst>
          </p:nvPr>
        </p:nvGraphicFramePr>
        <p:xfrm>
          <a:off x="644056" y="2615979"/>
          <a:ext cx="7635414" cy="3200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7" name="Graphic 6" descr="Error">
            <a:extLst>
              <a:ext uri="{FF2B5EF4-FFF2-40B4-BE49-F238E27FC236}">
                <a16:creationId xmlns:a16="http://schemas.microsoft.com/office/drawing/2014/main" id="{E11F04FC-D112-8861-2C33-A71A7B64BDE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8542456" y="2610511"/>
            <a:ext cx="3379776" cy="337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451137"/>
      </p:ext>
    </p:extLst>
  </p:cSld>
  <p:clrMapOvr>
    <a:masterClrMapping/>
  </p:clrMapOvr>
  <p:extLst>
    <p:ext uri="{6950BFC3-D8DA-4A85-94F7-54DA5524770B}">
      <p188:commentRel xmlns:p188="http://schemas.microsoft.com/office/powerpoint/2018/8/main" xmlns="" r:id="rId11"/>
    </p:ext>
  </p:extLs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6F4EB46-CA29-AC40-7CB2-E3F921C1B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s-ES" sz="4000">
                <a:solidFill>
                  <a:srgbClr val="FFFFFF"/>
                </a:solidFill>
                <a:ea typeface="Calibri Light"/>
                <a:cs typeface="Calibri Light"/>
              </a:rPr>
              <a:t>BIBLIOGRAFÍA</a:t>
            </a:r>
            <a:endParaRPr lang="es-ES" sz="4000">
              <a:solidFill>
                <a:srgbClr val="FFFFFF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8090F0-7F43-47D1-8D65-D6DD990FA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2070" y="735744"/>
            <a:ext cx="7302969" cy="554604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es-ES" sz="1600"/>
              <a:t>Ter </a:t>
            </a:r>
            <a:r>
              <a:rPr lang="es-ES" sz="1600" err="1"/>
              <a:t>Schiphorst</a:t>
            </a:r>
            <a:r>
              <a:rPr lang="es-ES" sz="1600"/>
              <a:t> A, </a:t>
            </a:r>
            <a:r>
              <a:rPr lang="es-ES" sz="1600" err="1"/>
              <a:t>Peres</a:t>
            </a:r>
            <a:r>
              <a:rPr lang="es-ES" sz="1600"/>
              <a:t> R, </a:t>
            </a:r>
            <a:r>
              <a:rPr lang="es-ES" sz="1600" err="1"/>
              <a:t>Dargazanli</a:t>
            </a:r>
            <a:r>
              <a:rPr lang="es-ES" sz="1600"/>
              <a:t> C, Blanc R, </a:t>
            </a:r>
            <a:r>
              <a:rPr lang="es-ES" sz="1600" err="1"/>
              <a:t>Gory</a:t>
            </a:r>
            <a:r>
              <a:rPr lang="es-ES" sz="1600"/>
              <a:t> B, Richard S, </a:t>
            </a:r>
            <a:r>
              <a:rPr lang="es-ES" sz="1600" err="1"/>
              <a:t>Marnat</a:t>
            </a:r>
            <a:r>
              <a:rPr lang="es-ES" sz="1600"/>
              <a:t> G, </a:t>
            </a:r>
            <a:r>
              <a:rPr lang="es-ES" sz="1600" err="1"/>
              <a:t>Sibon</a:t>
            </a:r>
            <a:r>
              <a:rPr lang="es-ES" sz="1600"/>
              <a:t> I, </a:t>
            </a:r>
            <a:r>
              <a:rPr lang="es-ES" sz="1600" err="1"/>
              <a:t>Guillon</a:t>
            </a:r>
            <a:r>
              <a:rPr lang="es-ES" sz="1600"/>
              <a:t> B, </a:t>
            </a:r>
            <a:r>
              <a:rPr lang="es-ES" sz="1600" err="1"/>
              <a:t>Bourcier</a:t>
            </a:r>
            <a:r>
              <a:rPr lang="es-ES" sz="1600"/>
              <a:t> R, Denier C, </a:t>
            </a:r>
            <a:r>
              <a:rPr lang="es-ES" sz="1600" err="1"/>
              <a:t>Spelle</a:t>
            </a:r>
            <a:r>
              <a:rPr lang="es-ES" sz="1600"/>
              <a:t> L, </a:t>
            </a:r>
            <a:r>
              <a:rPr lang="es-ES" sz="1600" err="1"/>
              <a:t>Labreuche</a:t>
            </a:r>
            <a:r>
              <a:rPr lang="es-ES" sz="1600"/>
              <a:t> J, </a:t>
            </a:r>
            <a:r>
              <a:rPr lang="es-ES" sz="1600" err="1"/>
              <a:t>Consoli</a:t>
            </a:r>
            <a:r>
              <a:rPr lang="es-ES" sz="1600"/>
              <a:t> A, </a:t>
            </a:r>
            <a:r>
              <a:rPr lang="es-ES" sz="1600" err="1"/>
              <a:t>Lapergue</a:t>
            </a:r>
            <a:r>
              <a:rPr lang="es-ES" sz="1600"/>
              <a:t> B, </a:t>
            </a:r>
            <a:r>
              <a:rPr lang="es-ES" sz="1600" err="1"/>
              <a:t>Costalat</a:t>
            </a:r>
            <a:r>
              <a:rPr lang="es-ES" sz="1600"/>
              <a:t> V, </a:t>
            </a:r>
            <a:r>
              <a:rPr lang="es-ES" sz="1600" err="1"/>
              <a:t>Obadia</a:t>
            </a:r>
            <a:r>
              <a:rPr lang="es-ES" sz="1600"/>
              <a:t> M, </a:t>
            </a:r>
            <a:r>
              <a:rPr lang="es-ES" sz="1600" err="1"/>
              <a:t>Arquizan</a:t>
            </a:r>
            <a:r>
              <a:rPr lang="es-ES" sz="1600"/>
              <a:t> C; ETIS </a:t>
            </a:r>
            <a:r>
              <a:rPr lang="es-ES" sz="1600" err="1"/>
              <a:t>Registry</a:t>
            </a:r>
            <a:r>
              <a:rPr lang="es-ES" sz="1600"/>
              <a:t> </a:t>
            </a:r>
            <a:r>
              <a:rPr lang="es-ES" sz="1600" err="1"/>
              <a:t>Investigators</a:t>
            </a:r>
            <a:r>
              <a:rPr lang="es-ES" sz="1600"/>
              <a:t>. Endovascular </a:t>
            </a:r>
            <a:r>
              <a:rPr lang="es-ES" sz="1600" err="1"/>
              <a:t>treatment</a:t>
            </a:r>
            <a:r>
              <a:rPr lang="es-ES" sz="1600"/>
              <a:t> </a:t>
            </a:r>
            <a:r>
              <a:rPr lang="es-ES" sz="1600" err="1"/>
              <a:t>of</a:t>
            </a:r>
            <a:r>
              <a:rPr lang="es-ES" sz="1600"/>
              <a:t> </a:t>
            </a:r>
            <a:r>
              <a:rPr lang="es-ES" sz="1600" err="1"/>
              <a:t>ischemic</a:t>
            </a:r>
            <a:r>
              <a:rPr lang="es-ES" sz="1600"/>
              <a:t> </a:t>
            </a:r>
            <a:r>
              <a:rPr lang="es-ES" sz="1600" err="1"/>
              <a:t>stroke</a:t>
            </a:r>
            <a:r>
              <a:rPr lang="es-ES" sz="1600"/>
              <a:t> </a:t>
            </a:r>
            <a:r>
              <a:rPr lang="es-ES" sz="1600" err="1"/>
              <a:t>due</a:t>
            </a:r>
            <a:r>
              <a:rPr lang="es-ES" sz="1600"/>
              <a:t> </a:t>
            </a:r>
            <a:r>
              <a:rPr lang="es-ES" sz="1600" err="1"/>
              <a:t>to</a:t>
            </a:r>
            <a:r>
              <a:rPr lang="es-ES" sz="1600"/>
              <a:t> </a:t>
            </a:r>
            <a:r>
              <a:rPr lang="es-ES" sz="1600" err="1"/>
              <a:t>isolated</a:t>
            </a:r>
            <a:r>
              <a:rPr lang="es-ES" sz="1600"/>
              <a:t> </a:t>
            </a:r>
            <a:r>
              <a:rPr lang="es-ES" sz="1600" err="1"/>
              <a:t>internal</a:t>
            </a:r>
            <a:r>
              <a:rPr lang="es-ES" sz="1600"/>
              <a:t> </a:t>
            </a:r>
            <a:r>
              <a:rPr lang="es-ES" sz="1600" err="1"/>
              <a:t>carotid</a:t>
            </a:r>
            <a:r>
              <a:rPr lang="es-ES" sz="1600"/>
              <a:t> </a:t>
            </a:r>
            <a:r>
              <a:rPr lang="es-ES" sz="1600" err="1"/>
              <a:t>artery</a:t>
            </a:r>
            <a:r>
              <a:rPr lang="es-ES" sz="1600"/>
              <a:t> </a:t>
            </a:r>
            <a:r>
              <a:rPr lang="es-ES" sz="1600" err="1"/>
              <a:t>occlusion</a:t>
            </a:r>
            <a:r>
              <a:rPr lang="es-ES" sz="1600"/>
              <a:t>: ETIS </a:t>
            </a:r>
            <a:r>
              <a:rPr lang="es-ES" sz="1600" err="1"/>
              <a:t>registry</a:t>
            </a:r>
            <a:r>
              <a:rPr lang="es-ES" sz="1600"/>
              <a:t> data </a:t>
            </a:r>
            <a:r>
              <a:rPr lang="es-ES" sz="1600" err="1"/>
              <a:t>analysis</a:t>
            </a:r>
            <a:r>
              <a:rPr lang="es-ES" sz="1600"/>
              <a:t>. J Neurol. 2022 Aug;269(8):4383-4395. </a:t>
            </a:r>
            <a:r>
              <a:rPr lang="es-ES" sz="1600" err="1"/>
              <a:t>doi</a:t>
            </a:r>
            <a:r>
              <a:rPr lang="es-ES" sz="1600"/>
              <a:t>: 10.1007/s00415-022-11078-y. </a:t>
            </a:r>
            <a:r>
              <a:rPr lang="es-ES" sz="1600" err="1"/>
              <a:t>Epub</a:t>
            </a:r>
            <a:r>
              <a:rPr lang="es-ES" sz="1600"/>
              <a:t> 2022 Mar 31. PMID: 35357557.</a:t>
            </a:r>
            <a:endParaRPr lang="es-ES" sz="1600">
              <a:ea typeface="Calibri"/>
              <a:cs typeface="Calibri"/>
            </a:endParaRPr>
          </a:p>
          <a:p>
            <a:pPr algn="just"/>
            <a:r>
              <a:rPr lang="es-ES" sz="1600"/>
              <a:t>J. Waters., P. </a:t>
            </a:r>
            <a:r>
              <a:rPr lang="es-ES" sz="1600" err="1"/>
              <a:t>McMullan</a:t>
            </a:r>
            <a:r>
              <a:rPr lang="es-ES" sz="1600"/>
              <a:t>.,  J. Mitchell., et al. Endovascular </a:t>
            </a:r>
            <a:r>
              <a:rPr lang="es-ES" sz="1600" err="1"/>
              <a:t>Therapy</a:t>
            </a:r>
            <a:r>
              <a:rPr lang="es-ES" sz="1600"/>
              <a:t> Versus Medical </a:t>
            </a:r>
            <a:r>
              <a:rPr lang="es-ES" sz="1600" err="1"/>
              <a:t>Therapy</a:t>
            </a:r>
            <a:r>
              <a:rPr lang="es-ES" sz="1600"/>
              <a:t> </a:t>
            </a:r>
            <a:r>
              <a:rPr lang="es-ES" sz="1600" err="1"/>
              <a:t>for</a:t>
            </a:r>
            <a:r>
              <a:rPr lang="es-ES" sz="1600"/>
              <a:t> Acute </a:t>
            </a:r>
            <a:r>
              <a:rPr lang="es-ES" sz="1600" err="1"/>
              <a:t>Stroke</a:t>
            </a:r>
            <a:r>
              <a:rPr lang="es-ES" sz="1600"/>
              <a:t> </a:t>
            </a:r>
            <a:r>
              <a:rPr lang="es-ES" sz="1600" err="1"/>
              <a:t>Attributable</a:t>
            </a:r>
            <a:r>
              <a:rPr lang="es-ES" sz="1600"/>
              <a:t> </a:t>
            </a:r>
            <a:r>
              <a:rPr lang="es-ES" sz="1600" err="1"/>
              <a:t>to</a:t>
            </a:r>
            <a:r>
              <a:rPr lang="es-ES" sz="1600"/>
              <a:t> </a:t>
            </a:r>
            <a:r>
              <a:rPr lang="es-ES" sz="1600" err="1"/>
              <a:t>Isolated</a:t>
            </a:r>
            <a:r>
              <a:rPr lang="es-ES" sz="1600"/>
              <a:t> Cervical </a:t>
            </a:r>
            <a:r>
              <a:rPr lang="es-ES" sz="1600" err="1"/>
              <a:t>Internal</a:t>
            </a:r>
            <a:r>
              <a:rPr lang="es-ES" sz="1600"/>
              <a:t> </a:t>
            </a:r>
            <a:r>
              <a:rPr lang="es-ES" sz="1600" err="1"/>
              <a:t>Carotid</a:t>
            </a:r>
            <a:r>
              <a:rPr lang="es-ES" sz="1600"/>
              <a:t> </a:t>
            </a:r>
            <a:r>
              <a:rPr lang="es-ES" sz="1600" err="1"/>
              <a:t>Artery</a:t>
            </a:r>
            <a:r>
              <a:rPr lang="es-ES" sz="1600"/>
              <a:t> </a:t>
            </a:r>
            <a:r>
              <a:rPr lang="es-ES" sz="1600" err="1"/>
              <a:t>Occlusion</a:t>
            </a:r>
            <a:r>
              <a:rPr lang="es-ES" sz="1600"/>
              <a:t> </a:t>
            </a:r>
            <a:r>
              <a:rPr lang="es-ES" sz="1600" err="1"/>
              <a:t>Without</a:t>
            </a:r>
            <a:r>
              <a:rPr lang="es-ES" sz="1600"/>
              <a:t> </a:t>
            </a:r>
            <a:r>
              <a:rPr lang="es-ES" sz="1600" err="1"/>
              <a:t>Intracranial</a:t>
            </a:r>
            <a:r>
              <a:rPr lang="es-ES" sz="1600"/>
              <a:t> </a:t>
            </a:r>
            <a:r>
              <a:rPr lang="es-ES" sz="1600" err="1"/>
              <a:t>Large</a:t>
            </a:r>
            <a:r>
              <a:rPr lang="es-ES" sz="1600"/>
              <a:t> </a:t>
            </a:r>
            <a:r>
              <a:rPr lang="es-ES" sz="1600" err="1"/>
              <a:t>Vessel</a:t>
            </a:r>
            <a:r>
              <a:rPr lang="es-ES" sz="1600"/>
              <a:t> </a:t>
            </a:r>
            <a:r>
              <a:rPr lang="es-ES" sz="1600" err="1"/>
              <a:t>Occlusion</a:t>
            </a:r>
            <a:r>
              <a:rPr lang="es-ES" sz="1600"/>
              <a:t>. 8 Mar 2022. </a:t>
            </a:r>
            <a:r>
              <a:rPr lang="es-ES" sz="1600" err="1"/>
              <a:t>Stroke</a:t>
            </a:r>
            <a:r>
              <a:rPr lang="es-ES" sz="1600"/>
              <a:t>: Vascular and </a:t>
            </a:r>
            <a:r>
              <a:rPr lang="es-ES" sz="1600" err="1"/>
              <a:t>Interventional</a:t>
            </a:r>
            <a:r>
              <a:rPr lang="es-ES" sz="1600"/>
              <a:t> </a:t>
            </a:r>
            <a:r>
              <a:rPr lang="es-ES" sz="1600" err="1"/>
              <a:t>Neurology</a:t>
            </a:r>
            <a:r>
              <a:rPr lang="es-ES" sz="1600"/>
              <a:t>. 2022. </a:t>
            </a:r>
            <a:r>
              <a:rPr lang="es-ES" sz="160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https://doi.org/10.1161/SVIN.121.000174</a:t>
            </a:r>
            <a:endParaRPr lang="es-ES" sz="1600">
              <a:ea typeface="Calibri"/>
              <a:cs typeface="Calibri"/>
            </a:endParaRPr>
          </a:p>
          <a:p>
            <a:pPr algn="just"/>
            <a:r>
              <a:rPr lang="es-ES" sz="1600" err="1">
                <a:ea typeface="+mn-lt"/>
                <a:cs typeface="+mn-lt"/>
              </a:rPr>
              <a:t>Cirillo</a:t>
            </a:r>
            <a:r>
              <a:rPr lang="es-ES" sz="1600">
                <a:ea typeface="+mn-lt"/>
                <a:cs typeface="+mn-lt"/>
              </a:rPr>
              <a:t> L, Romano DG, </a:t>
            </a:r>
            <a:r>
              <a:rPr lang="es-ES" sz="1600" err="1">
                <a:ea typeface="+mn-lt"/>
                <a:cs typeface="+mn-lt"/>
              </a:rPr>
              <a:t>Vornetti</a:t>
            </a:r>
            <a:r>
              <a:rPr lang="es-ES" sz="1600">
                <a:ea typeface="+mn-lt"/>
                <a:cs typeface="+mn-lt"/>
              </a:rPr>
              <a:t> G, </a:t>
            </a:r>
            <a:r>
              <a:rPr lang="es-ES" sz="1600" err="1">
                <a:ea typeface="+mn-lt"/>
                <a:cs typeface="+mn-lt"/>
              </a:rPr>
              <a:t>Frauenfelder</a:t>
            </a:r>
            <a:r>
              <a:rPr lang="es-ES" sz="1600">
                <a:ea typeface="+mn-lt"/>
                <a:cs typeface="+mn-lt"/>
              </a:rPr>
              <a:t> G, </a:t>
            </a:r>
            <a:r>
              <a:rPr lang="es-ES" sz="1600" err="1">
                <a:ea typeface="+mn-lt"/>
                <a:cs typeface="+mn-lt"/>
              </a:rPr>
              <a:t>Tamburrano</a:t>
            </a:r>
            <a:r>
              <a:rPr lang="es-ES" sz="1600">
                <a:ea typeface="+mn-lt"/>
                <a:cs typeface="+mn-lt"/>
              </a:rPr>
              <a:t> C, </a:t>
            </a:r>
            <a:r>
              <a:rPr lang="es-ES" sz="1600" err="1">
                <a:ea typeface="+mn-lt"/>
                <a:cs typeface="+mn-lt"/>
              </a:rPr>
              <a:t>Taglialatela</a:t>
            </a:r>
            <a:r>
              <a:rPr lang="es-ES" sz="1600">
                <a:ea typeface="+mn-lt"/>
                <a:cs typeface="+mn-lt"/>
              </a:rPr>
              <a:t> F, </a:t>
            </a:r>
            <a:r>
              <a:rPr lang="es-ES" sz="1600" err="1">
                <a:ea typeface="+mn-lt"/>
                <a:cs typeface="+mn-lt"/>
              </a:rPr>
              <a:t>Isceri</a:t>
            </a:r>
            <a:r>
              <a:rPr lang="es-ES" sz="1600">
                <a:ea typeface="+mn-lt"/>
                <a:cs typeface="+mn-lt"/>
              </a:rPr>
              <a:t> S, </a:t>
            </a:r>
            <a:r>
              <a:rPr lang="es-ES" sz="1600" err="1">
                <a:ea typeface="+mn-lt"/>
                <a:cs typeface="+mn-lt"/>
              </a:rPr>
              <a:t>Saponiero</a:t>
            </a:r>
            <a:r>
              <a:rPr lang="es-ES" sz="1600">
                <a:ea typeface="+mn-lt"/>
                <a:cs typeface="+mn-lt"/>
              </a:rPr>
              <a:t> R, </a:t>
            </a:r>
            <a:r>
              <a:rPr lang="es-ES" sz="1600" err="1">
                <a:ea typeface="+mn-lt"/>
                <a:cs typeface="+mn-lt"/>
              </a:rPr>
              <a:t>Napoletano</a:t>
            </a:r>
            <a:r>
              <a:rPr lang="es-ES" sz="1600">
                <a:ea typeface="+mn-lt"/>
                <a:cs typeface="+mn-lt"/>
              </a:rPr>
              <a:t> R, Gentile M, </a:t>
            </a:r>
            <a:r>
              <a:rPr lang="es-ES" sz="1600" err="1">
                <a:ea typeface="+mn-lt"/>
                <a:cs typeface="+mn-lt"/>
              </a:rPr>
              <a:t>Romoli</a:t>
            </a:r>
            <a:r>
              <a:rPr lang="es-ES" sz="1600">
                <a:ea typeface="+mn-lt"/>
                <a:cs typeface="+mn-lt"/>
              </a:rPr>
              <a:t> M, </a:t>
            </a:r>
            <a:r>
              <a:rPr lang="es-ES" sz="1600" err="1">
                <a:ea typeface="+mn-lt"/>
                <a:cs typeface="+mn-lt"/>
              </a:rPr>
              <a:t>Princiotta</a:t>
            </a:r>
            <a:r>
              <a:rPr lang="es-ES" sz="1600">
                <a:ea typeface="+mn-lt"/>
                <a:cs typeface="+mn-lt"/>
              </a:rPr>
              <a:t> C, Simonetti L, </a:t>
            </a:r>
            <a:r>
              <a:rPr lang="es-ES" sz="1600" err="1">
                <a:ea typeface="+mn-lt"/>
                <a:cs typeface="+mn-lt"/>
              </a:rPr>
              <a:t>Zini</a:t>
            </a:r>
            <a:r>
              <a:rPr lang="es-ES" sz="1600">
                <a:ea typeface="+mn-lt"/>
                <a:cs typeface="+mn-lt"/>
              </a:rPr>
              <a:t> A. Acute </a:t>
            </a:r>
            <a:r>
              <a:rPr lang="es-ES" sz="1600" err="1">
                <a:ea typeface="+mn-lt"/>
                <a:cs typeface="+mn-lt"/>
              </a:rPr>
              <a:t>ischemic</a:t>
            </a:r>
            <a:r>
              <a:rPr lang="es-ES" sz="1600">
                <a:ea typeface="+mn-lt"/>
                <a:cs typeface="+mn-lt"/>
              </a:rPr>
              <a:t> </a:t>
            </a:r>
            <a:r>
              <a:rPr lang="es-ES" sz="1600" err="1">
                <a:ea typeface="+mn-lt"/>
                <a:cs typeface="+mn-lt"/>
              </a:rPr>
              <a:t>stroke</a:t>
            </a:r>
            <a:r>
              <a:rPr lang="es-ES" sz="1600">
                <a:ea typeface="+mn-lt"/>
                <a:cs typeface="+mn-lt"/>
              </a:rPr>
              <a:t> </a:t>
            </a:r>
            <a:r>
              <a:rPr lang="es-ES" sz="1600" err="1">
                <a:ea typeface="+mn-lt"/>
                <a:cs typeface="+mn-lt"/>
              </a:rPr>
              <a:t>with</a:t>
            </a:r>
            <a:r>
              <a:rPr lang="es-ES" sz="1600">
                <a:ea typeface="+mn-lt"/>
                <a:cs typeface="+mn-lt"/>
              </a:rPr>
              <a:t> cervical </a:t>
            </a:r>
            <a:r>
              <a:rPr lang="es-ES" sz="1600" err="1">
                <a:ea typeface="+mn-lt"/>
                <a:cs typeface="+mn-lt"/>
              </a:rPr>
              <a:t>internal</a:t>
            </a:r>
            <a:r>
              <a:rPr lang="es-ES" sz="1600">
                <a:ea typeface="+mn-lt"/>
                <a:cs typeface="+mn-lt"/>
              </a:rPr>
              <a:t> </a:t>
            </a:r>
            <a:r>
              <a:rPr lang="es-ES" sz="1600" err="1">
                <a:ea typeface="+mn-lt"/>
                <a:cs typeface="+mn-lt"/>
              </a:rPr>
              <a:t>carotid</a:t>
            </a:r>
            <a:r>
              <a:rPr lang="es-ES" sz="1600">
                <a:ea typeface="+mn-lt"/>
                <a:cs typeface="+mn-lt"/>
              </a:rPr>
              <a:t> </a:t>
            </a:r>
            <a:r>
              <a:rPr lang="es-ES" sz="1600" err="1">
                <a:ea typeface="+mn-lt"/>
                <a:cs typeface="+mn-lt"/>
              </a:rPr>
              <a:t>artery</a:t>
            </a:r>
            <a:r>
              <a:rPr lang="es-ES" sz="1600">
                <a:ea typeface="+mn-lt"/>
                <a:cs typeface="+mn-lt"/>
              </a:rPr>
              <a:t> </a:t>
            </a:r>
            <a:r>
              <a:rPr lang="es-ES" sz="1600" err="1">
                <a:ea typeface="+mn-lt"/>
                <a:cs typeface="+mn-lt"/>
              </a:rPr>
              <a:t>steno-occlusive</a:t>
            </a:r>
            <a:r>
              <a:rPr lang="es-ES" sz="1600">
                <a:ea typeface="+mn-lt"/>
                <a:cs typeface="+mn-lt"/>
              </a:rPr>
              <a:t> </a:t>
            </a:r>
            <a:r>
              <a:rPr lang="es-ES" sz="1600" err="1">
                <a:ea typeface="+mn-lt"/>
                <a:cs typeface="+mn-lt"/>
              </a:rPr>
              <a:t>lesion</a:t>
            </a:r>
            <a:r>
              <a:rPr lang="es-ES" sz="1600">
                <a:ea typeface="+mn-lt"/>
                <a:cs typeface="+mn-lt"/>
              </a:rPr>
              <a:t>: </a:t>
            </a:r>
            <a:r>
              <a:rPr lang="es-ES" sz="1600" err="1">
                <a:ea typeface="+mn-lt"/>
                <a:cs typeface="+mn-lt"/>
              </a:rPr>
              <a:t>multicenter</a:t>
            </a:r>
            <a:r>
              <a:rPr lang="es-ES" sz="1600">
                <a:ea typeface="+mn-lt"/>
                <a:cs typeface="+mn-lt"/>
              </a:rPr>
              <a:t> </a:t>
            </a:r>
            <a:r>
              <a:rPr lang="es-ES" sz="1600" err="1">
                <a:ea typeface="+mn-lt"/>
                <a:cs typeface="+mn-lt"/>
              </a:rPr>
              <a:t>analysis</a:t>
            </a:r>
            <a:r>
              <a:rPr lang="es-ES" sz="1600">
                <a:ea typeface="+mn-lt"/>
                <a:cs typeface="+mn-lt"/>
              </a:rPr>
              <a:t> </a:t>
            </a:r>
            <a:r>
              <a:rPr lang="es-ES" sz="1600" err="1">
                <a:ea typeface="+mn-lt"/>
                <a:cs typeface="+mn-lt"/>
              </a:rPr>
              <a:t>of</a:t>
            </a:r>
            <a:r>
              <a:rPr lang="es-ES" sz="1600">
                <a:ea typeface="+mn-lt"/>
                <a:cs typeface="+mn-lt"/>
              </a:rPr>
              <a:t> endovascular </a:t>
            </a:r>
            <a:r>
              <a:rPr lang="es-ES" sz="1600" err="1">
                <a:ea typeface="+mn-lt"/>
                <a:cs typeface="+mn-lt"/>
              </a:rPr>
              <a:t>approaches</a:t>
            </a:r>
            <a:r>
              <a:rPr lang="es-ES" sz="1600">
                <a:ea typeface="+mn-lt"/>
                <a:cs typeface="+mn-lt"/>
              </a:rPr>
              <a:t>. BMC Neurol. 2021 </a:t>
            </a:r>
            <a:r>
              <a:rPr lang="es-ES" sz="1600" err="1">
                <a:ea typeface="+mn-lt"/>
                <a:cs typeface="+mn-lt"/>
              </a:rPr>
              <a:t>Sep</a:t>
            </a:r>
            <a:r>
              <a:rPr lang="es-ES" sz="1600">
                <a:ea typeface="+mn-lt"/>
                <a:cs typeface="+mn-lt"/>
              </a:rPr>
              <a:t> 17;21(1):362. </a:t>
            </a:r>
            <a:r>
              <a:rPr lang="es-ES" sz="1600" err="1">
                <a:ea typeface="+mn-lt"/>
                <a:cs typeface="+mn-lt"/>
              </a:rPr>
              <a:t>doi</a:t>
            </a:r>
            <a:r>
              <a:rPr lang="es-ES" sz="1600">
                <a:ea typeface="+mn-lt"/>
                <a:cs typeface="+mn-lt"/>
              </a:rPr>
              <a:t>: 10.1186/s12883-021-02393-4. PMID: 34535118; PMCID: PMC8447719.</a:t>
            </a:r>
          </a:p>
          <a:p>
            <a:pPr algn="just"/>
            <a:r>
              <a:rPr lang="es-ES" sz="1600">
                <a:ea typeface="+mn-lt"/>
                <a:cs typeface="+mn-lt"/>
              </a:rPr>
              <a:t>Ter </a:t>
            </a:r>
            <a:r>
              <a:rPr lang="es-ES" sz="1600" err="1">
                <a:ea typeface="+mn-lt"/>
                <a:cs typeface="+mn-lt"/>
              </a:rPr>
              <a:t>Schiphorst</a:t>
            </a:r>
            <a:r>
              <a:rPr lang="es-ES" sz="1600">
                <a:ea typeface="+mn-lt"/>
                <a:cs typeface="+mn-lt"/>
              </a:rPr>
              <a:t> A, Gaillard N, </a:t>
            </a:r>
            <a:r>
              <a:rPr lang="es-ES" sz="1600" err="1">
                <a:ea typeface="+mn-lt"/>
                <a:cs typeface="+mn-lt"/>
              </a:rPr>
              <a:t>Dargazanli</a:t>
            </a:r>
            <a:r>
              <a:rPr lang="es-ES" sz="1600">
                <a:ea typeface="+mn-lt"/>
                <a:cs typeface="+mn-lt"/>
              </a:rPr>
              <a:t> C, </a:t>
            </a:r>
            <a:r>
              <a:rPr lang="es-ES" sz="1600" err="1">
                <a:ea typeface="+mn-lt"/>
                <a:cs typeface="+mn-lt"/>
              </a:rPr>
              <a:t>Mourand</a:t>
            </a:r>
            <a:r>
              <a:rPr lang="es-ES" sz="1600">
                <a:ea typeface="+mn-lt"/>
                <a:cs typeface="+mn-lt"/>
              </a:rPr>
              <a:t> I, Corti L, </a:t>
            </a:r>
            <a:r>
              <a:rPr lang="es-ES" sz="1600" err="1">
                <a:ea typeface="+mn-lt"/>
                <a:cs typeface="+mn-lt"/>
              </a:rPr>
              <a:t>Charif</a:t>
            </a:r>
            <a:r>
              <a:rPr lang="es-ES" sz="1600">
                <a:ea typeface="+mn-lt"/>
                <a:cs typeface="+mn-lt"/>
              </a:rPr>
              <a:t> M, </a:t>
            </a:r>
            <a:r>
              <a:rPr lang="es-ES" sz="1600" err="1">
                <a:ea typeface="+mn-lt"/>
                <a:cs typeface="+mn-lt"/>
              </a:rPr>
              <a:t>Ayrignac</a:t>
            </a:r>
            <a:r>
              <a:rPr lang="es-ES" sz="1600">
                <a:ea typeface="+mn-lt"/>
                <a:cs typeface="+mn-lt"/>
              </a:rPr>
              <a:t> X, </a:t>
            </a:r>
            <a:r>
              <a:rPr lang="es-ES" sz="1600" err="1">
                <a:ea typeface="+mn-lt"/>
                <a:cs typeface="+mn-lt"/>
              </a:rPr>
              <a:t>Lippi</a:t>
            </a:r>
            <a:r>
              <a:rPr lang="es-ES" sz="1600">
                <a:ea typeface="+mn-lt"/>
                <a:cs typeface="+mn-lt"/>
              </a:rPr>
              <a:t> A, </a:t>
            </a:r>
            <a:r>
              <a:rPr lang="es-ES" sz="1600" err="1">
                <a:ea typeface="+mn-lt"/>
                <a:cs typeface="+mn-lt"/>
              </a:rPr>
              <a:t>Bouly</a:t>
            </a:r>
            <a:r>
              <a:rPr lang="es-ES" sz="1600">
                <a:ea typeface="+mn-lt"/>
                <a:cs typeface="+mn-lt"/>
              </a:rPr>
              <a:t> S, Thibault L, </a:t>
            </a:r>
            <a:r>
              <a:rPr lang="es-ES" sz="1600" err="1">
                <a:ea typeface="+mn-lt"/>
                <a:cs typeface="+mn-lt"/>
              </a:rPr>
              <a:t>Sablot</a:t>
            </a:r>
            <a:r>
              <a:rPr lang="es-ES" sz="1600">
                <a:ea typeface="+mn-lt"/>
                <a:cs typeface="+mn-lt"/>
              </a:rPr>
              <a:t> D, </a:t>
            </a:r>
            <a:r>
              <a:rPr lang="es-ES" sz="1600" err="1">
                <a:ea typeface="+mn-lt"/>
                <a:cs typeface="+mn-lt"/>
              </a:rPr>
              <a:t>Blanchet-Fourcade</a:t>
            </a:r>
            <a:r>
              <a:rPr lang="es-ES" sz="1600">
                <a:ea typeface="+mn-lt"/>
                <a:cs typeface="+mn-lt"/>
              </a:rPr>
              <a:t> G, </a:t>
            </a:r>
            <a:r>
              <a:rPr lang="es-ES" sz="1600" err="1">
                <a:ea typeface="+mn-lt"/>
                <a:cs typeface="+mn-lt"/>
              </a:rPr>
              <a:t>Landragin</a:t>
            </a:r>
            <a:r>
              <a:rPr lang="es-ES" sz="1600">
                <a:ea typeface="+mn-lt"/>
                <a:cs typeface="+mn-lt"/>
              </a:rPr>
              <a:t> N, </a:t>
            </a:r>
            <a:r>
              <a:rPr lang="es-ES" sz="1600" err="1">
                <a:ea typeface="+mn-lt"/>
                <a:cs typeface="+mn-lt"/>
              </a:rPr>
              <a:t>Costalat</a:t>
            </a:r>
            <a:r>
              <a:rPr lang="es-ES" sz="1600">
                <a:ea typeface="+mn-lt"/>
                <a:cs typeface="+mn-lt"/>
              </a:rPr>
              <a:t> V, </a:t>
            </a:r>
            <a:r>
              <a:rPr lang="es-ES" sz="1600" err="1">
                <a:ea typeface="+mn-lt"/>
                <a:cs typeface="+mn-lt"/>
              </a:rPr>
              <a:t>Duflos</a:t>
            </a:r>
            <a:r>
              <a:rPr lang="es-ES" sz="1600">
                <a:ea typeface="+mn-lt"/>
                <a:cs typeface="+mn-lt"/>
              </a:rPr>
              <a:t> C, </a:t>
            </a:r>
            <a:r>
              <a:rPr lang="es-ES" sz="1600" err="1">
                <a:ea typeface="+mn-lt"/>
                <a:cs typeface="+mn-lt"/>
              </a:rPr>
              <a:t>Arquizan</a:t>
            </a:r>
            <a:r>
              <a:rPr lang="es-ES" sz="1600">
                <a:ea typeface="+mn-lt"/>
                <a:cs typeface="+mn-lt"/>
              </a:rPr>
              <a:t> C. </a:t>
            </a:r>
            <a:r>
              <a:rPr lang="es-ES" sz="1600" err="1">
                <a:ea typeface="+mn-lt"/>
                <a:cs typeface="+mn-lt"/>
              </a:rPr>
              <a:t>Symptomatic</a:t>
            </a:r>
            <a:r>
              <a:rPr lang="es-ES" sz="1600">
                <a:ea typeface="+mn-lt"/>
                <a:cs typeface="+mn-lt"/>
              </a:rPr>
              <a:t> </a:t>
            </a:r>
            <a:r>
              <a:rPr lang="es-ES" sz="1600" err="1">
                <a:ea typeface="+mn-lt"/>
                <a:cs typeface="+mn-lt"/>
              </a:rPr>
              <a:t>isolated</a:t>
            </a:r>
            <a:r>
              <a:rPr lang="es-ES" sz="1600">
                <a:ea typeface="+mn-lt"/>
                <a:cs typeface="+mn-lt"/>
              </a:rPr>
              <a:t> </a:t>
            </a:r>
            <a:r>
              <a:rPr lang="es-ES" sz="1600" err="1">
                <a:ea typeface="+mn-lt"/>
                <a:cs typeface="+mn-lt"/>
              </a:rPr>
              <a:t>internal</a:t>
            </a:r>
            <a:r>
              <a:rPr lang="es-ES" sz="1600">
                <a:ea typeface="+mn-lt"/>
                <a:cs typeface="+mn-lt"/>
              </a:rPr>
              <a:t> </a:t>
            </a:r>
            <a:r>
              <a:rPr lang="es-ES" sz="1600" err="1">
                <a:ea typeface="+mn-lt"/>
                <a:cs typeface="+mn-lt"/>
              </a:rPr>
              <a:t>carotid</a:t>
            </a:r>
            <a:r>
              <a:rPr lang="es-ES" sz="1600">
                <a:ea typeface="+mn-lt"/>
                <a:cs typeface="+mn-lt"/>
              </a:rPr>
              <a:t> </a:t>
            </a:r>
            <a:r>
              <a:rPr lang="es-ES" sz="1600" err="1">
                <a:ea typeface="+mn-lt"/>
                <a:cs typeface="+mn-lt"/>
              </a:rPr>
              <a:t>artery</a:t>
            </a:r>
            <a:r>
              <a:rPr lang="es-ES" sz="1600">
                <a:ea typeface="+mn-lt"/>
                <a:cs typeface="+mn-lt"/>
              </a:rPr>
              <a:t> </a:t>
            </a:r>
            <a:r>
              <a:rPr lang="es-ES" sz="1600" err="1">
                <a:ea typeface="+mn-lt"/>
                <a:cs typeface="+mn-lt"/>
              </a:rPr>
              <a:t>occlusion</a:t>
            </a:r>
            <a:r>
              <a:rPr lang="es-ES" sz="1600">
                <a:ea typeface="+mn-lt"/>
                <a:cs typeface="+mn-lt"/>
              </a:rPr>
              <a:t> </a:t>
            </a:r>
            <a:r>
              <a:rPr lang="es-ES" sz="1600" err="1">
                <a:ea typeface="+mn-lt"/>
                <a:cs typeface="+mn-lt"/>
              </a:rPr>
              <a:t>with</a:t>
            </a:r>
            <a:r>
              <a:rPr lang="es-ES" sz="1600">
                <a:ea typeface="+mn-lt"/>
                <a:cs typeface="+mn-lt"/>
              </a:rPr>
              <a:t> </a:t>
            </a:r>
            <a:r>
              <a:rPr lang="es-ES" sz="1600" err="1">
                <a:ea typeface="+mn-lt"/>
                <a:cs typeface="+mn-lt"/>
              </a:rPr>
              <a:t>initial</a:t>
            </a:r>
            <a:r>
              <a:rPr lang="es-ES" sz="1600">
                <a:ea typeface="+mn-lt"/>
                <a:cs typeface="+mn-lt"/>
              </a:rPr>
              <a:t> medical </a:t>
            </a:r>
            <a:r>
              <a:rPr lang="es-ES" sz="1600" err="1">
                <a:ea typeface="+mn-lt"/>
                <a:cs typeface="+mn-lt"/>
              </a:rPr>
              <a:t>management</a:t>
            </a:r>
            <a:r>
              <a:rPr lang="es-ES" sz="1600">
                <a:ea typeface="+mn-lt"/>
                <a:cs typeface="+mn-lt"/>
              </a:rPr>
              <a:t>: a </a:t>
            </a:r>
            <a:r>
              <a:rPr lang="es-ES" sz="1600" err="1">
                <a:ea typeface="+mn-lt"/>
                <a:cs typeface="+mn-lt"/>
              </a:rPr>
              <a:t>monocentric</a:t>
            </a:r>
            <a:r>
              <a:rPr lang="es-ES" sz="1600">
                <a:ea typeface="+mn-lt"/>
                <a:cs typeface="+mn-lt"/>
              </a:rPr>
              <a:t> </a:t>
            </a:r>
            <a:r>
              <a:rPr lang="es-ES" sz="1600" err="1">
                <a:ea typeface="+mn-lt"/>
                <a:cs typeface="+mn-lt"/>
              </a:rPr>
              <a:t>cohort</a:t>
            </a:r>
            <a:r>
              <a:rPr lang="es-ES" sz="1600">
                <a:ea typeface="+mn-lt"/>
                <a:cs typeface="+mn-lt"/>
              </a:rPr>
              <a:t>. J Neurol. 2021 Jan;268(1):346-355. </a:t>
            </a:r>
            <a:r>
              <a:rPr lang="es-ES" sz="1600" err="1">
                <a:ea typeface="+mn-lt"/>
                <a:cs typeface="+mn-lt"/>
              </a:rPr>
              <a:t>doi</a:t>
            </a:r>
            <a:r>
              <a:rPr lang="es-ES" sz="1600">
                <a:ea typeface="+mn-lt"/>
                <a:cs typeface="+mn-lt"/>
              </a:rPr>
              <a:t>: 10.1007/s00415-020-10118-9. </a:t>
            </a:r>
            <a:r>
              <a:rPr lang="es-ES" sz="1600" err="1">
                <a:ea typeface="+mn-lt"/>
                <a:cs typeface="+mn-lt"/>
              </a:rPr>
              <a:t>Epub</a:t>
            </a:r>
            <a:r>
              <a:rPr lang="es-ES" sz="1600">
                <a:ea typeface="+mn-lt"/>
                <a:cs typeface="+mn-lt"/>
              </a:rPr>
              <a:t> 2020 </a:t>
            </a:r>
            <a:r>
              <a:rPr lang="es-ES" sz="1600" err="1">
                <a:ea typeface="+mn-lt"/>
                <a:cs typeface="+mn-lt"/>
              </a:rPr>
              <a:t>Aug</a:t>
            </a:r>
            <a:r>
              <a:rPr lang="es-ES" sz="1600">
                <a:ea typeface="+mn-lt"/>
                <a:cs typeface="+mn-lt"/>
              </a:rPr>
              <a:t> 18. PMID: 32809152.</a:t>
            </a:r>
            <a:endParaRPr lang="es-ES" sz="1600">
              <a:ea typeface="Calibri"/>
              <a:cs typeface="Calibri"/>
            </a:endParaRPr>
          </a:p>
          <a:p>
            <a:endParaRPr lang="es-ES" sz="14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1155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DA3C418-758E-4180-A5D0-8655D68045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28C8EF06-5EC3-4883-AFAF-D74FF46550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0"/>
            <a:ext cx="5135971" cy="6871648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Marcador de contenido 2" descr="Grupo de personas frente a un edificio&#10;&#10;Descripción generada automáticamente">
            <a:extLst>
              <a:ext uri="{FF2B5EF4-FFF2-40B4-BE49-F238E27FC236}">
                <a16:creationId xmlns:a16="http://schemas.microsoft.com/office/drawing/2014/main" id="{BD024522-EAE5-1BC0-26DE-96E0A8E8B2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756" r="-2" b="-2"/>
          <a:stretch/>
        </p:blipFill>
        <p:spPr>
          <a:xfrm>
            <a:off x="3591191" y="10"/>
            <a:ext cx="9276545" cy="6857990"/>
          </a:xfrm>
          <a:custGeom>
            <a:avLst/>
            <a:gdLst/>
            <a:ahLst/>
            <a:cxnLst/>
            <a:rect l="l" t="t" r="r" b="b"/>
            <a:pathLst>
              <a:path w="9276545" h="6871647">
                <a:moveTo>
                  <a:pt x="9276545" y="0"/>
                </a:moveTo>
                <a:lnTo>
                  <a:pt x="9276545" y="6858000"/>
                </a:lnTo>
                <a:lnTo>
                  <a:pt x="1546051" y="6871647"/>
                </a:lnTo>
                <a:lnTo>
                  <a:pt x="1535751" y="6828910"/>
                </a:lnTo>
                <a:cubicBezTo>
                  <a:pt x="1530460" y="6775140"/>
                  <a:pt x="1515370" y="6618042"/>
                  <a:pt x="1514301" y="6549029"/>
                </a:cubicBezTo>
                <a:cubicBezTo>
                  <a:pt x="1518045" y="6491396"/>
                  <a:pt x="1528503" y="6450608"/>
                  <a:pt x="1529339" y="6414828"/>
                </a:cubicBezTo>
                <a:cubicBezTo>
                  <a:pt x="1525062" y="6359280"/>
                  <a:pt x="1502062" y="6307149"/>
                  <a:pt x="1493941" y="6268848"/>
                </a:cubicBezTo>
                <a:cubicBezTo>
                  <a:pt x="1502669" y="6254191"/>
                  <a:pt x="1469920" y="6200171"/>
                  <a:pt x="1480613" y="6185025"/>
                </a:cubicBezTo>
                <a:cubicBezTo>
                  <a:pt x="1481020" y="6164522"/>
                  <a:pt x="1458164" y="6060790"/>
                  <a:pt x="1443364" y="6018360"/>
                </a:cubicBezTo>
                <a:cubicBezTo>
                  <a:pt x="1426694" y="5970758"/>
                  <a:pt x="1390307" y="5920074"/>
                  <a:pt x="1380584" y="5899407"/>
                </a:cubicBezTo>
                <a:cubicBezTo>
                  <a:pt x="1370860" y="5878740"/>
                  <a:pt x="1392244" y="5920877"/>
                  <a:pt x="1385023" y="5894356"/>
                </a:cubicBezTo>
                <a:cubicBezTo>
                  <a:pt x="1377800" y="5867835"/>
                  <a:pt x="1345702" y="5770498"/>
                  <a:pt x="1337254" y="5740279"/>
                </a:cubicBezTo>
                <a:cubicBezTo>
                  <a:pt x="1353956" y="5738860"/>
                  <a:pt x="1323673" y="5722040"/>
                  <a:pt x="1334321" y="5713042"/>
                </a:cubicBezTo>
                <a:cubicBezTo>
                  <a:pt x="1343675" y="5706701"/>
                  <a:pt x="1336672" y="5700118"/>
                  <a:pt x="1335877" y="5692870"/>
                </a:cubicBezTo>
                <a:cubicBezTo>
                  <a:pt x="1343201" y="5683812"/>
                  <a:pt x="1329617" y="5652064"/>
                  <a:pt x="1319978" y="5643427"/>
                </a:cubicBezTo>
                <a:cubicBezTo>
                  <a:pt x="1286551" y="5622177"/>
                  <a:pt x="1310947" y="5579803"/>
                  <a:pt x="1285321" y="5562271"/>
                </a:cubicBezTo>
                <a:cubicBezTo>
                  <a:pt x="1281540" y="5556238"/>
                  <a:pt x="1279983" y="5550455"/>
                  <a:pt x="1279815" y="5544867"/>
                </a:cubicBezTo>
                <a:lnTo>
                  <a:pt x="1282507" y="5529404"/>
                </a:lnTo>
                <a:lnTo>
                  <a:pt x="1289604" y="5525378"/>
                </a:lnTo>
                <a:lnTo>
                  <a:pt x="1287766" y="5515726"/>
                </a:lnTo>
                <a:lnTo>
                  <a:pt x="1288829" y="5513051"/>
                </a:lnTo>
                <a:cubicBezTo>
                  <a:pt x="1290896" y="5507946"/>
                  <a:pt x="1292688" y="5502897"/>
                  <a:pt x="1293373" y="5497833"/>
                </a:cubicBezTo>
                <a:cubicBezTo>
                  <a:pt x="1288690" y="5483829"/>
                  <a:pt x="1272696" y="5459278"/>
                  <a:pt x="1260736" y="5429027"/>
                </a:cubicBezTo>
                <a:cubicBezTo>
                  <a:pt x="1238579" y="5396416"/>
                  <a:pt x="1238884" y="5351600"/>
                  <a:pt x="1221610" y="5316328"/>
                </a:cubicBezTo>
                <a:lnTo>
                  <a:pt x="1216099" y="5309330"/>
                </a:lnTo>
                <a:lnTo>
                  <a:pt x="1217278" y="5279477"/>
                </a:lnTo>
                <a:cubicBezTo>
                  <a:pt x="1221588" y="5274318"/>
                  <a:pt x="1222716" y="5266940"/>
                  <a:pt x="1218469" y="5260597"/>
                </a:cubicBezTo>
                <a:lnTo>
                  <a:pt x="1206220" y="5152555"/>
                </a:lnTo>
                <a:cubicBezTo>
                  <a:pt x="1205294" y="5116878"/>
                  <a:pt x="1196908" y="5101727"/>
                  <a:pt x="1212921" y="5046536"/>
                </a:cubicBezTo>
                <a:cubicBezTo>
                  <a:pt x="1234138" y="4987918"/>
                  <a:pt x="1204801" y="4903116"/>
                  <a:pt x="1212183" y="4837345"/>
                </a:cubicBezTo>
                <a:cubicBezTo>
                  <a:pt x="1183151" y="4802424"/>
                  <a:pt x="1209228" y="4821062"/>
                  <a:pt x="1202048" y="4784195"/>
                </a:cubicBezTo>
                <a:cubicBezTo>
                  <a:pt x="1202483" y="4760878"/>
                  <a:pt x="1202919" y="4737561"/>
                  <a:pt x="1203354" y="4714245"/>
                </a:cubicBezTo>
                <a:lnTo>
                  <a:pt x="1201502" y="4700836"/>
                </a:lnTo>
                <a:lnTo>
                  <a:pt x="1194919" y="4697224"/>
                </a:lnTo>
                <a:lnTo>
                  <a:pt x="1187792" y="4677162"/>
                </a:lnTo>
                <a:cubicBezTo>
                  <a:pt x="1186060" y="4669625"/>
                  <a:pt x="1185291" y="4661478"/>
                  <a:pt x="1186080" y="4652429"/>
                </a:cubicBezTo>
                <a:cubicBezTo>
                  <a:pt x="1199189" y="4622456"/>
                  <a:pt x="1167081" y="4571771"/>
                  <a:pt x="1184722" y="4534840"/>
                </a:cubicBezTo>
                <a:cubicBezTo>
                  <a:pt x="1182407" y="4499077"/>
                  <a:pt x="1175424" y="4460227"/>
                  <a:pt x="1172188" y="4437851"/>
                </a:cubicBezTo>
                <a:cubicBezTo>
                  <a:pt x="1161331" y="4428466"/>
                  <a:pt x="1178123" y="4398274"/>
                  <a:pt x="1165306" y="4400581"/>
                </a:cubicBezTo>
                <a:cubicBezTo>
                  <a:pt x="1171061" y="4389819"/>
                  <a:pt x="1173552" y="4346771"/>
                  <a:pt x="1168602" y="4335651"/>
                </a:cubicBezTo>
                <a:lnTo>
                  <a:pt x="1178384" y="4280215"/>
                </a:lnTo>
                <a:lnTo>
                  <a:pt x="1177294" y="4274660"/>
                </a:lnTo>
                <a:cubicBezTo>
                  <a:pt x="1177138" y="4268882"/>
                  <a:pt x="1177520" y="4251103"/>
                  <a:pt x="1177448" y="4245552"/>
                </a:cubicBezTo>
                <a:cubicBezTo>
                  <a:pt x="1177252" y="4244155"/>
                  <a:pt x="1177058" y="4242757"/>
                  <a:pt x="1176863" y="4241361"/>
                </a:cubicBezTo>
                <a:lnTo>
                  <a:pt x="1162386" y="4207167"/>
                </a:lnTo>
                <a:cubicBezTo>
                  <a:pt x="1162950" y="4202536"/>
                  <a:pt x="1174655" y="4199565"/>
                  <a:pt x="1174343" y="4192380"/>
                </a:cubicBezTo>
                <a:lnTo>
                  <a:pt x="1160516" y="4164062"/>
                </a:lnTo>
                <a:lnTo>
                  <a:pt x="1161365" y="4158623"/>
                </a:lnTo>
                <a:lnTo>
                  <a:pt x="1144878" y="4076261"/>
                </a:lnTo>
                <a:lnTo>
                  <a:pt x="1123687" y="4005692"/>
                </a:lnTo>
                <a:lnTo>
                  <a:pt x="1096720" y="3754257"/>
                </a:lnTo>
                <a:cubicBezTo>
                  <a:pt x="1083618" y="3639924"/>
                  <a:pt x="1064313" y="3636659"/>
                  <a:pt x="1047682" y="3517638"/>
                </a:cubicBezTo>
                <a:cubicBezTo>
                  <a:pt x="1048550" y="3477187"/>
                  <a:pt x="1049418" y="3436735"/>
                  <a:pt x="1050285" y="3396284"/>
                </a:cubicBezTo>
                <a:lnTo>
                  <a:pt x="1030166" y="3320814"/>
                </a:lnTo>
                <a:lnTo>
                  <a:pt x="1034128" y="3260443"/>
                </a:lnTo>
                <a:lnTo>
                  <a:pt x="1007751" y="3198916"/>
                </a:lnTo>
                <a:cubicBezTo>
                  <a:pt x="1003323" y="3193074"/>
                  <a:pt x="1001150" y="3187393"/>
                  <a:pt x="1000384" y="3181839"/>
                </a:cubicBezTo>
                <a:cubicBezTo>
                  <a:pt x="1000734" y="3176675"/>
                  <a:pt x="1001085" y="3171511"/>
                  <a:pt x="1001435" y="3166346"/>
                </a:cubicBezTo>
                <a:lnTo>
                  <a:pt x="968918" y="3112638"/>
                </a:lnTo>
                <a:cubicBezTo>
                  <a:pt x="957125" y="3092489"/>
                  <a:pt x="955617" y="3065232"/>
                  <a:pt x="934483" y="3031628"/>
                </a:cubicBezTo>
                <a:cubicBezTo>
                  <a:pt x="914631" y="2997037"/>
                  <a:pt x="908933" y="3005661"/>
                  <a:pt x="879229" y="2948196"/>
                </a:cubicBezTo>
                <a:cubicBezTo>
                  <a:pt x="850845" y="2897154"/>
                  <a:pt x="820829" y="2806798"/>
                  <a:pt x="798666" y="2761198"/>
                </a:cubicBezTo>
                <a:cubicBezTo>
                  <a:pt x="773970" y="2714562"/>
                  <a:pt x="758278" y="2715446"/>
                  <a:pt x="746962" y="2694939"/>
                </a:cubicBezTo>
                <a:lnTo>
                  <a:pt x="712796" y="2614779"/>
                </a:lnTo>
                <a:lnTo>
                  <a:pt x="697701" y="2600020"/>
                </a:lnTo>
                <a:cubicBezTo>
                  <a:pt x="697743" y="2598787"/>
                  <a:pt x="697784" y="2597555"/>
                  <a:pt x="697823" y="2596321"/>
                </a:cubicBezTo>
                <a:lnTo>
                  <a:pt x="679645" y="2572602"/>
                </a:lnTo>
                <a:lnTo>
                  <a:pt x="680789" y="2571831"/>
                </a:lnTo>
                <a:cubicBezTo>
                  <a:pt x="682946" y="2569560"/>
                  <a:pt x="683757" y="2566863"/>
                  <a:pt x="681771" y="2563200"/>
                </a:cubicBezTo>
                <a:cubicBezTo>
                  <a:pt x="705290" y="2562299"/>
                  <a:pt x="688388" y="2558438"/>
                  <a:pt x="680456" y="2547723"/>
                </a:cubicBezTo>
                <a:cubicBezTo>
                  <a:pt x="679482" y="2534148"/>
                  <a:pt x="677183" y="2493617"/>
                  <a:pt x="675922" y="2481749"/>
                </a:cubicBezTo>
                <a:lnTo>
                  <a:pt x="672894" y="2476509"/>
                </a:lnTo>
                <a:lnTo>
                  <a:pt x="673143" y="2476297"/>
                </a:lnTo>
                <a:cubicBezTo>
                  <a:pt x="673152" y="2474932"/>
                  <a:pt x="672405" y="2473126"/>
                  <a:pt x="670567" y="2470561"/>
                </a:cubicBezTo>
                <a:lnTo>
                  <a:pt x="667369" y="2466951"/>
                </a:lnTo>
                <a:lnTo>
                  <a:pt x="661495" y="2456785"/>
                </a:lnTo>
                <a:cubicBezTo>
                  <a:pt x="661510" y="2455387"/>
                  <a:pt x="661525" y="2453987"/>
                  <a:pt x="661540" y="2452588"/>
                </a:cubicBezTo>
                <a:lnTo>
                  <a:pt x="664540" y="2449913"/>
                </a:lnTo>
                <a:lnTo>
                  <a:pt x="663581" y="2449129"/>
                </a:lnTo>
                <a:cubicBezTo>
                  <a:pt x="653014" y="2444453"/>
                  <a:pt x="642406" y="2445872"/>
                  <a:pt x="663129" y="2426579"/>
                </a:cubicBezTo>
                <a:cubicBezTo>
                  <a:pt x="643271" y="2414167"/>
                  <a:pt x="657229" y="2404769"/>
                  <a:pt x="650205" y="2379928"/>
                </a:cubicBezTo>
                <a:cubicBezTo>
                  <a:pt x="634911" y="2374359"/>
                  <a:pt x="634260" y="2365346"/>
                  <a:pt x="638008" y="2354824"/>
                </a:cubicBezTo>
                <a:cubicBezTo>
                  <a:pt x="621083" y="2334576"/>
                  <a:pt x="620949" y="2310146"/>
                  <a:pt x="609851" y="2284299"/>
                </a:cubicBezTo>
                <a:lnTo>
                  <a:pt x="585585" y="2155739"/>
                </a:lnTo>
                <a:lnTo>
                  <a:pt x="581391" y="2152892"/>
                </a:lnTo>
                <a:cubicBezTo>
                  <a:pt x="578821" y="2150768"/>
                  <a:pt x="577525" y="2149149"/>
                  <a:pt x="577083" y="2147807"/>
                </a:cubicBezTo>
                <a:lnTo>
                  <a:pt x="577251" y="2147544"/>
                </a:lnTo>
                <a:lnTo>
                  <a:pt x="546845" y="2085601"/>
                </a:lnTo>
                <a:cubicBezTo>
                  <a:pt x="538270" y="2073917"/>
                  <a:pt x="486356" y="1955894"/>
                  <a:pt x="470837" y="1931362"/>
                </a:cubicBezTo>
                <a:lnTo>
                  <a:pt x="428154" y="1657167"/>
                </a:lnTo>
                <a:lnTo>
                  <a:pt x="392797" y="1510175"/>
                </a:lnTo>
                <a:cubicBezTo>
                  <a:pt x="380165" y="1504446"/>
                  <a:pt x="369910" y="1451095"/>
                  <a:pt x="372847" y="1440507"/>
                </a:cubicBezTo>
                <a:cubicBezTo>
                  <a:pt x="369015" y="1433783"/>
                  <a:pt x="338503" y="1376212"/>
                  <a:pt x="344479" y="1367690"/>
                </a:cubicBezTo>
                <a:cubicBezTo>
                  <a:pt x="332264" y="1342150"/>
                  <a:pt x="321736" y="1310521"/>
                  <a:pt x="299558" y="1287266"/>
                </a:cubicBezTo>
                <a:cubicBezTo>
                  <a:pt x="277380" y="1264010"/>
                  <a:pt x="259203" y="1269909"/>
                  <a:pt x="243216" y="1249403"/>
                </a:cubicBezTo>
                <a:cubicBezTo>
                  <a:pt x="227230" y="1228898"/>
                  <a:pt x="218454" y="1166841"/>
                  <a:pt x="203639" y="1164232"/>
                </a:cubicBezTo>
                <a:cubicBezTo>
                  <a:pt x="192352" y="1144923"/>
                  <a:pt x="198158" y="1133798"/>
                  <a:pt x="169195" y="1087898"/>
                </a:cubicBezTo>
                <a:cubicBezTo>
                  <a:pt x="139228" y="1002950"/>
                  <a:pt x="140891" y="969630"/>
                  <a:pt x="98775" y="910071"/>
                </a:cubicBezTo>
                <a:cubicBezTo>
                  <a:pt x="45025" y="831068"/>
                  <a:pt x="34038" y="817468"/>
                  <a:pt x="43820" y="712632"/>
                </a:cubicBezTo>
                <a:cubicBezTo>
                  <a:pt x="34816" y="659496"/>
                  <a:pt x="43273" y="613587"/>
                  <a:pt x="44748" y="591246"/>
                </a:cubicBezTo>
                <a:lnTo>
                  <a:pt x="36767" y="546725"/>
                </a:lnTo>
                <a:cubicBezTo>
                  <a:pt x="36093" y="528360"/>
                  <a:pt x="35418" y="509996"/>
                  <a:pt x="34744" y="491632"/>
                </a:cubicBezTo>
                <a:cubicBezTo>
                  <a:pt x="34670" y="458441"/>
                  <a:pt x="29296" y="473054"/>
                  <a:pt x="29222" y="439863"/>
                </a:cubicBezTo>
                <a:cubicBezTo>
                  <a:pt x="29152" y="439762"/>
                  <a:pt x="2578" y="397168"/>
                  <a:pt x="2507" y="397065"/>
                </a:cubicBezTo>
                <a:cubicBezTo>
                  <a:pt x="-7796" y="385479"/>
                  <a:pt x="17492" y="336832"/>
                  <a:pt x="9810" y="317232"/>
                </a:cubicBezTo>
                <a:lnTo>
                  <a:pt x="25323" y="268841"/>
                </a:lnTo>
                <a:cubicBezTo>
                  <a:pt x="20582" y="241406"/>
                  <a:pt x="55391" y="238509"/>
                  <a:pt x="50278" y="195107"/>
                </a:cubicBezTo>
                <a:cubicBezTo>
                  <a:pt x="49891" y="157638"/>
                  <a:pt x="41873" y="124837"/>
                  <a:pt x="47653" y="93413"/>
                </a:cubicBezTo>
                <a:cubicBezTo>
                  <a:pt x="41389" y="80245"/>
                  <a:pt x="38874" y="67990"/>
                  <a:pt x="48323" y="56668"/>
                </a:cubicBezTo>
                <a:cubicBezTo>
                  <a:pt x="46028" y="30349"/>
                  <a:pt x="37896" y="18658"/>
                  <a:pt x="38423" y="5323"/>
                </a:cubicBezTo>
                <a:lnTo>
                  <a:pt x="39875" y="1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CF48E81-8930-E6B4-BEDE-58722579E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916" y="2852381"/>
            <a:ext cx="3161940" cy="264024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GRACIAS POR SU ATENCION</a:t>
            </a:r>
          </a:p>
        </p:txBody>
      </p:sp>
    </p:spTree>
    <p:extLst>
      <p:ext uri="{BB962C8B-B14F-4D97-AF65-F5344CB8AC3E}">
        <p14:creationId xmlns:p14="http://schemas.microsoft.com/office/powerpoint/2010/main" val="61941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EA5AAC-C0ED-C5DD-4251-B106AD57A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cs typeface="Calibri Light"/>
              </a:rPr>
              <a:t>ÍNDICE</a:t>
            </a:r>
            <a:endParaRPr lang="es-ES" b="1">
              <a:ea typeface="Calibri Light"/>
              <a:cs typeface="Calibri Light"/>
            </a:endParaRPr>
          </a:p>
        </p:txBody>
      </p:sp>
      <p:graphicFrame>
        <p:nvGraphicFramePr>
          <p:cNvPr id="7" name="Marcador de contenido 2">
            <a:extLst>
              <a:ext uri="{FF2B5EF4-FFF2-40B4-BE49-F238E27FC236}">
                <a16:creationId xmlns:a16="http://schemas.microsoft.com/office/drawing/2014/main" id="{BAA87ECF-5DD5-2F5D-4DF2-45CEBEE3CD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708684"/>
              </p:ext>
            </p:extLst>
          </p:nvPr>
        </p:nvGraphicFramePr>
        <p:xfrm>
          <a:off x="1096992" y="1710606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7073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41E07AD-5DF1-C8D5-5233-EAFDE64A7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s-ES" sz="3400">
                <a:solidFill>
                  <a:srgbClr val="FFFFFF"/>
                </a:solidFill>
                <a:ea typeface="Calibri Light"/>
                <a:cs typeface="Calibri Light"/>
              </a:rPr>
              <a:t>INTRODUCCIÓN</a:t>
            </a:r>
            <a:endParaRPr lang="es-ES" sz="3400">
              <a:solidFill>
                <a:srgbClr val="FFFFFF"/>
              </a:solidFill>
            </a:endParaRPr>
          </a:p>
        </p:txBody>
      </p:sp>
      <p:graphicFrame>
        <p:nvGraphicFramePr>
          <p:cNvPr id="18" name="Marcador de contenido 2">
            <a:extLst>
              <a:ext uri="{FF2B5EF4-FFF2-40B4-BE49-F238E27FC236}">
                <a16:creationId xmlns:a16="http://schemas.microsoft.com/office/drawing/2014/main" id="{ABDC0D6E-DE3A-D87F-76CA-D032BEF565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078379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51881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0349169-4DCF-48A8-F499-5DB3B3DCF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s-ES" sz="4000">
                <a:solidFill>
                  <a:srgbClr val="FFFFFF"/>
                </a:solidFill>
                <a:cs typeface="Calibri Light"/>
              </a:rPr>
              <a:t>EVIDENCIA CIENTÍFICA</a:t>
            </a:r>
          </a:p>
        </p:txBody>
      </p:sp>
      <p:graphicFrame>
        <p:nvGraphicFramePr>
          <p:cNvPr id="7" name="Marcador de contenido 15">
            <a:extLst>
              <a:ext uri="{FF2B5EF4-FFF2-40B4-BE49-F238E27FC236}">
                <a16:creationId xmlns:a16="http://schemas.microsoft.com/office/drawing/2014/main" id="{3646CADF-4347-4E70-E356-05C6F40D59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2132254"/>
              </p:ext>
            </p:extLst>
          </p:nvPr>
        </p:nvGraphicFramePr>
        <p:xfrm>
          <a:off x="560716" y="1825924"/>
          <a:ext cx="10888072" cy="452493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77085">
                  <a:extLst>
                    <a:ext uri="{9D8B030D-6E8A-4147-A177-3AD203B41FA5}">
                      <a16:colId xmlns:a16="http://schemas.microsoft.com/office/drawing/2014/main" val="2793057472"/>
                    </a:ext>
                  </a:extLst>
                </a:gridCol>
                <a:gridCol w="1303310">
                  <a:extLst>
                    <a:ext uri="{9D8B030D-6E8A-4147-A177-3AD203B41FA5}">
                      <a16:colId xmlns:a16="http://schemas.microsoft.com/office/drawing/2014/main" val="2027294053"/>
                    </a:ext>
                  </a:extLst>
                </a:gridCol>
                <a:gridCol w="676159">
                  <a:extLst>
                    <a:ext uri="{9D8B030D-6E8A-4147-A177-3AD203B41FA5}">
                      <a16:colId xmlns:a16="http://schemas.microsoft.com/office/drawing/2014/main" val="2489295584"/>
                    </a:ext>
                  </a:extLst>
                </a:gridCol>
                <a:gridCol w="891106">
                  <a:extLst>
                    <a:ext uri="{9D8B030D-6E8A-4147-A177-3AD203B41FA5}">
                      <a16:colId xmlns:a16="http://schemas.microsoft.com/office/drawing/2014/main" val="441052394"/>
                    </a:ext>
                  </a:extLst>
                </a:gridCol>
                <a:gridCol w="1130371">
                  <a:extLst>
                    <a:ext uri="{9D8B030D-6E8A-4147-A177-3AD203B41FA5}">
                      <a16:colId xmlns:a16="http://schemas.microsoft.com/office/drawing/2014/main" val="1573582954"/>
                    </a:ext>
                  </a:extLst>
                </a:gridCol>
                <a:gridCol w="714236">
                  <a:extLst>
                    <a:ext uri="{9D8B030D-6E8A-4147-A177-3AD203B41FA5}">
                      <a16:colId xmlns:a16="http://schemas.microsoft.com/office/drawing/2014/main" val="585736703"/>
                    </a:ext>
                  </a:extLst>
                </a:gridCol>
                <a:gridCol w="938702">
                  <a:extLst>
                    <a:ext uri="{9D8B030D-6E8A-4147-A177-3AD203B41FA5}">
                      <a16:colId xmlns:a16="http://schemas.microsoft.com/office/drawing/2014/main" val="858425727"/>
                    </a:ext>
                  </a:extLst>
                </a:gridCol>
                <a:gridCol w="1225243">
                  <a:extLst>
                    <a:ext uri="{9D8B030D-6E8A-4147-A177-3AD203B41FA5}">
                      <a16:colId xmlns:a16="http://schemas.microsoft.com/office/drawing/2014/main" val="3110194244"/>
                    </a:ext>
                  </a:extLst>
                </a:gridCol>
                <a:gridCol w="610805">
                  <a:extLst>
                    <a:ext uri="{9D8B030D-6E8A-4147-A177-3AD203B41FA5}">
                      <a16:colId xmlns:a16="http://schemas.microsoft.com/office/drawing/2014/main" val="2708899941"/>
                    </a:ext>
                  </a:extLst>
                </a:gridCol>
                <a:gridCol w="545348">
                  <a:extLst>
                    <a:ext uri="{9D8B030D-6E8A-4147-A177-3AD203B41FA5}">
                      <a16:colId xmlns:a16="http://schemas.microsoft.com/office/drawing/2014/main" val="1238160890"/>
                    </a:ext>
                  </a:extLst>
                </a:gridCol>
                <a:gridCol w="1269999">
                  <a:extLst>
                    <a:ext uri="{9D8B030D-6E8A-4147-A177-3AD203B41FA5}">
                      <a16:colId xmlns:a16="http://schemas.microsoft.com/office/drawing/2014/main" val="1341712342"/>
                    </a:ext>
                  </a:extLst>
                </a:gridCol>
                <a:gridCol w="1105708">
                  <a:extLst>
                    <a:ext uri="{9D8B030D-6E8A-4147-A177-3AD203B41FA5}">
                      <a16:colId xmlns:a16="http://schemas.microsoft.com/office/drawing/2014/main" val="1311090682"/>
                    </a:ext>
                  </a:extLst>
                </a:gridCol>
              </a:tblGrid>
              <a:tr h="677089"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Año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Primer autor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Número de centros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Número de pacientes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Etiologías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NIHSS mediana inicial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Inicio del tratamiento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Recanalización de la arteria carótida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PCI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err="1">
                          <a:solidFill>
                            <a:srgbClr val="000000"/>
                          </a:solidFill>
                          <a:effectLst/>
                        </a:rPr>
                        <a:t>sich</a:t>
                      </a:r>
                      <a:endParaRPr lang="es-ES" sz="1100" cap="none" spc="0" dirty="0" err="1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Resultado favorable (</a:t>
                      </a:r>
                      <a:r>
                        <a:rPr lang="es-ES" sz="1100" cap="none" spc="0" err="1">
                          <a:solidFill>
                            <a:srgbClr val="000000"/>
                          </a:solidFill>
                          <a:effectLst/>
                        </a:rPr>
                        <a:t>mRS</a:t>
                      </a:r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 0-2) a los 3-6 meses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Mortalidad</a:t>
                      </a:r>
                    </a:p>
                  </a:txBody>
                  <a:tcPr marL="0" marR="0" marT="52474" marB="52474"/>
                </a:tc>
                <a:extLst>
                  <a:ext uri="{0D108BD9-81ED-4DB2-BD59-A6C34878D82A}">
                    <a16:rowId xmlns:a16="http://schemas.microsoft.com/office/drawing/2014/main" val="1968509519"/>
                  </a:ext>
                </a:extLst>
              </a:tr>
              <a:tr h="561489"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2004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Du Mesnil de </a:t>
                      </a:r>
                      <a:r>
                        <a:rPr lang="es-ES" sz="1100" cap="none" spc="0" dirty="0" err="1">
                          <a:solidFill>
                            <a:srgbClr val="000000"/>
                          </a:solidFill>
                          <a:effectLst/>
                        </a:rPr>
                        <a:t>Rochemont</a:t>
                      </a:r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s-E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aterotrombótico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24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 &lt; 6 horas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2 (100%)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2 (100%)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</a:p>
                  </a:txBody>
                  <a:tcPr marL="0" marR="0" marT="52474" marB="52474"/>
                </a:tc>
                <a:extLst>
                  <a:ext uri="{0D108BD9-81ED-4DB2-BD59-A6C34878D82A}">
                    <a16:rowId xmlns:a16="http://schemas.microsoft.com/office/drawing/2014/main" val="2467224954"/>
                  </a:ext>
                </a:extLst>
              </a:tr>
              <a:tr h="412859"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2005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 err="1">
                          <a:solidFill>
                            <a:srgbClr val="000000"/>
                          </a:solidFill>
                          <a:effectLst/>
                        </a:rPr>
                        <a:t>Jovin</a:t>
                      </a:r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14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 err="1">
                          <a:solidFill>
                            <a:srgbClr val="000000"/>
                          </a:solidFill>
                          <a:effectLst/>
                        </a:rPr>
                        <a:t>aterotrombóticp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13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Horas a días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12 (86%)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NR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11 (79%)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1 (7%)</a:t>
                      </a:r>
                    </a:p>
                  </a:txBody>
                  <a:tcPr marL="0" marR="0" marT="52474" marB="52474"/>
                </a:tc>
                <a:extLst>
                  <a:ext uri="{0D108BD9-81ED-4DB2-BD59-A6C34878D82A}">
                    <a16:rowId xmlns:a16="http://schemas.microsoft.com/office/drawing/2014/main" val="326394179"/>
                  </a:ext>
                </a:extLst>
              </a:tr>
              <a:tr h="710118"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2007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 err="1">
                          <a:solidFill>
                            <a:srgbClr val="000000"/>
                          </a:solidFill>
                          <a:effectLst/>
                        </a:rPr>
                        <a:t>Dabitz</a:t>
                      </a:r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s-E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Aterotrombótico y disección.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21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 &lt; 24h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3 (100%)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NR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NR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NR</a:t>
                      </a:r>
                    </a:p>
                  </a:txBody>
                  <a:tcPr marL="0" marR="0" marT="52474" marB="52474"/>
                </a:tc>
                <a:extLst>
                  <a:ext uri="{0D108BD9-81ED-4DB2-BD59-A6C34878D82A}">
                    <a16:rowId xmlns:a16="http://schemas.microsoft.com/office/drawing/2014/main" val="299903280"/>
                  </a:ext>
                </a:extLst>
              </a:tr>
              <a:tr h="412859"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2008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Bebé </a:t>
                      </a:r>
                      <a:endParaRPr lang="es-ES" sz="1000" cap="none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aterotrombótico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 &lt; 12h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3 (100%)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1 (33%)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2 (67%)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</a:p>
                  </a:txBody>
                  <a:tcPr marL="0" marR="0" marT="52474" marB="52474"/>
                </a:tc>
                <a:extLst>
                  <a:ext uri="{0D108BD9-81ED-4DB2-BD59-A6C34878D82A}">
                    <a16:rowId xmlns:a16="http://schemas.microsoft.com/office/drawing/2014/main" val="2310349922"/>
                  </a:ext>
                </a:extLst>
              </a:tr>
              <a:tr h="462402"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2011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 err="1">
                          <a:solidFill>
                            <a:srgbClr val="000000"/>
                          </a:solidFill>
                          <a:effectLst/>
                        </a:rPr>
                        <a:t>Baik</a:t>
                      </a:r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s-E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aterotrombótico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15,5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 &lt; 12h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8 (100%)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NR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NR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NR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NR</a:t>
                      </a:r>
                    </a:p>
                  </a:txBody>
                  <a:tcPr marL="0" marR="0" marT="52474" marB="52474"/>
                </a:tc>
                <a:extLst>
                  <a:ext uri="{0D108BD9-81ED-4DB2-BD59-A6C34878D82A}">
                    <a16:rowId xmlns:a16="http://schemas.microsoft.com/office/drawing/2014/main" val="3406662081"/>
                  </a:ext>
                </a:extLst>
              </a:tr>
              <a:tr h="412859"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2011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 err="1">
                          <a:solidFill>
                            <a:srgbClr val="000000"/>
                          </a:solidFill>
                          <a:effectLst/>
                        </a:rPr>
                        <a:t>Kono</a:t>
                      </a:r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s-ES" sz="1000" cap="none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aterotrombótico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 &lt; 6 horas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3 (100%)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NR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</a:p>
                  </a:txBody>
                  <a:tcPr marL="0" marR="0" marT="52474" marB="52474"/>
                </a:tc>
                <a:extLst>
                  <a:ext uri="{0D108BD9-81ED-4DB2-BD59-A6C34878D82A}">
                    <a16:rowId xmlns:a16="http://schemas.microsoft.com/office/drawing/2014/main" val="1237269328"/>
                  </a:ext>
                </a:extLst>
              </a:tr>
              <a:tr h="462402"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2013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 err="1">
                          <a:solidFill>
                            <a:srgbClr val="000000"/>
                          </a:solidFill>
                          <a:effectLst/>
                        </a:rPr>
                        <a:t>Matsubara</a:t>
                      </a:r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s-ES" sz="1100" cap="none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Todo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NR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 &lt; 8h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NR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NR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NR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3 (50%)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100" cap="none" spc="0" dirty="0">
                          <a:solidFill>
                            <a:srgbClr val="000000"/>
                          </a:solidFill>
                          <a:effectLst/>
                        </a:rPr>
                        <a:t>NR</a:t>
                      </a:r>
                    </a:p>
                  </a:txBody>
                  <a:tcPr marL="0" marR="0" marT="52474" marB="52474"/>
                </a:tc>
                <a:extLst>
                  <a:ext uri="{0D108BD9-81ED-4DB2-BD59-A6C34878D82A}">
                    <a16:rowId xmlns:a16="http://schemas.microsoft.com/office/drawing/2014/main" val="415810551"/>
                  </a:ext>
                </a:extLst>
              </a:tr>
              <a:tr h="412859"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2013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Dalai </a:t>
                      </a:r>
                      <a:endParaRPr lang="es-ES" sz="1000" cap="none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aterotrombótico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16,5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 &lt; 8h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NR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NR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NR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5 (83%)</a:t>
                      </a:r>
                    </a:p>
                  </a:txBody>
                  <a:tcPr marL="0" marR="0" marT="52474" marB="52474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1000" cap="none" spc="0" dirty="0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</a:p>
                  </a:txBody>
                  <a:tcPr marL="0" marR="0" marT="52474" marB="52474"/>
                </a:tc>
                <a:extLst>
                  <a:ext uri="{0D108BD9-81ED-4DB2-BD59-A6C34878D82A}">
                    <a16:rowId xmlns:a16="http://schemas.microsoft.com/office/drawing/2014/main" val="188404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691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0349169-4DCF-48A8-F499-5DB3B3DCF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s-ES" sz="4000">
                <a:solidFill>
                  <a:srgbClr val="FFFFFF"/>
                </a:solidFill>
                <a:cs typeface="Calibri Light"/>
              </a:rPr>
              <a:t>EVIDENCIA CIENTÍFICA</a:t>
            </a:r>
          </a:p>
        </p:txBody>
      </p:sp>
      <p:graphicFrame>
        <p:nvGraphicFramePr>
          <p:cNvPr id="9" name="Marcador de contenido 4">
            <a:extLst>
              <a:ext uri="{FF2B5EF4-FFF2-40B4-BE49-F238E27FC236}">
                <a16:creationId xmlns:a16="http://schemas.microsoft.com/office/drawing/2014/main" id="{9FA6FE53-EDF8-76AE-98F7-72067CCB09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0914740"/>
              </p:ext>
            </p:extLst>
          </p:nvPr>
        </p:nvGraphicFramePr>
        <p:xfrm>
          <a:off x="675735" y="1984075"/>
          <a:ext cx="10990511" cy="440730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6858">
                  <a:extLst>
                    <a:ext uri="{9D8B030D-6E8A-4147-A177-3AD203B41FA5}">
                      <a16:colId xmlns:a16="http://schemas.microsoft.com/office/drawing/2014/main" val="2820181580"/>
                    </a:ext>
                  </a:extLst>
                </a:gridCol>
                <a:gridCol w="1192476">
                  <a:extLst>
                    <a:ext uri="{9D8B030D-6E8A-4147-A177-3AD203B41FA5}">
                      <a16:colId xmlns:a16="http://schemas.microsoft.com/office/drawing/2014/main" val="2230329009"/>
                    </a:ext>
                  </a:extLst>
                </a:gridCol>
                <a:gridCol w="796153">
                  <a:extLst>
                    <a:ext uri="{9D8B030D-6E8A-4147-A177-3AD203B41FA5}">
                      <a16:colId xmlns:a16="http://schemas.microsoft.com/office/drawing/2014/main" val="228877437"/>
                    </a:ext>
                  </a:extLst>
                </a:gridCol>
                <a:gridCol w="844070">
                  <a:extLst>
                    <a:ext uri="{9D8B030D-6E8A-4147-A177-3AD203B41FA5}">
                      <a16:colId xmlns:a16="http://schemas.microsoft.com/office/drawing/2014/main" val="1986126789"/>
                    </a:ext>
                  </a:extLst>
                </a:gridCol>
                <a:gridCol w="858285">
                  <a:extLst>
                    <a:ext uri="{9D8B030D-6E8A-4147-A177-3AD203B41FA5}">
                      <a16:colId xmlns:a16="http://schemas.microsoft.com/office/drawing/2014/main" val="2345703172"/>
                    </a:ext>
                  </a:extLst>
                </a:gridCol>
                <a:gridCol w="689145">
                  <a:extLst>
                    <a:ext uri="{9D8B030D-6E8A-4147-A177-3AD203B41FA5}">
                      <a16:colId xmlns:a16="http://schemas.microsoft.com/office/drawing/2014/main" val="3510006555"/>
                    </a:ext>
                  </a:extLst>
                </a:gridCol>
                <a:gridCol w="1103069">
                  <a:extLst>
                    <a:ext uri="{9D8B030D-6E8A-4147-A177-3AD203B41FA5}">
                      <a16:colId xmlns:a16="http://schemas.microsoft.com/office/drawing/2014/main" val="28667852"/>
                    </a:ext>
                  </a:extLst>
                </a:gridCol>
                <a:gridCol w="1058208">
                  <a:extLst>
                    <a:ext uri="{9D8B030D-6E8A-4147-A177-3AD203B41FA5}">
                      <a16:colId xmlns:a16="http://schemas.microsoft.com/office/drawing/2014/main" val="1384271211"/>
                    </a:ext>
                  </a:extLst>
                </a:gridCol>
                <a:gridCol w="722827">
                  <a:extLst>
                    <a:ext uri="{9D8B030D-6E8A-4147-A177-3AD203B41FA5}">
                      <a16:colId xmlns:a16="http://schemas.microsoft.com/office/drawing/2014/main" val="3178437292"/>
                    </a:ext>
                  </a:extLst>
                </a:gridCol>
                <a:gridCol w="855686">
                  <a:extLst>
                    <a:ext uri="{9D8B030D-6E8A-4147-A177-3AD203B41FA5}">
                      <a16:colId xmlns:a16="http://schemas.microsoft.com/office/drawing/2014/main" val="135912911"/>
                    </a:ext>
                  </a:extLst>
                </a:gridCol>
                <a:gridCol w="1379292">
                  <a:extLst>
                    <a:ext uri="{9D8B030D-6E8A-4147-A177-3AD203B41FA5}">
                      <a16:colId xmlns:a16="http://schemas.microsoft.com/office/drawing/2014/main" val="1391757103"/>
                    </a:ext>
                  </a:extLst>
                </a:gridCol>
                <a:gridCol w="844442">
                  <a:extLst>
                    <a:ext uri="{9D8B030D-6E8A-4147-A177-3AD203B41FA5}">
                      <a16:colId xmlns:a16="http://schemas.microsoft.com/office/drawing/2014/main" val="1166454054"/>
                    </a:ext>
                  </a:extLst>
                </a:gridCol>
              </a:tblGrid>
              <a:tr h="812696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effectLst/>
                        </a:rPr>
                        <a:t>Año</a:t>
                      </a:r>
                      <a:endParaRPr lang="es-ES" sz="1500" dirty="0">
                        <a:solidFill>
                          <a:srgbClr val="000000"/>
                        </a:solidFill>
                      </a:endParaRP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effectLst/>
                        </a:rPr>
                        <a:t>Primer autor</a:t>
                      </a:r>
                      <a:endParaRPr lang="es-ES" sz="1500" dirty="0">
                        <a:solidFill>
                          <a:srgbClr val="000000"/>
                        </a:solidFill>
                      </a:endParaRP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effectLst/>
                        </a:rPr>
                        <a:t>Número de centros</a:t>
                      </a:r>
                      <a:endParaRPr lang="es-ES" sz="1500" dirty="0">
                        <a:solidFill>
                          <a:srgbClr val="000000"/>
                        </a:solidFill>
                      </a:endParaRP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effectLst/>
                        </a:rPr>
                        <a:t>Número de pacientes</a:t>
                      </a:r>
                      <a:endParaRPr lang="es-ES" sz="1500" dirty="0">
                        <a:solidFill>
                          <a:srgbClr val="000000"/>
                        </a:solidFill>
                      </a:endParaRP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effectLst/>
                        </a:rPr>
                        <a:t>Etiologías</a:t>
                      </a:r>
                      <a:endParaRPr lang="es-ES" sz="1500" dirty="0">
                        <a:solidFill>
                          <a:srgbClr val="000000"/>
                        </a:solidFill>
                      </a:endParaRP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effectLst/>
                        </a:rPr>
                        <a:t>NIHSS mediana inicial</a:t>
                      </a:r>
                      <a:endParaRPr lang="es-ES" sz="1500" dirty="0">
                        <a:solidFill>
                          <a:srgbClr val="000000"/>
                        </a:solidFill>
                      </a:endParaRP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effectLst/>
                        </a:rPr>
                        <a:t>Inicio del tratamiento</a:t>
                      </a:r>
                      <a:endParaRPr lang="es-ES" sz="1500" dirty="0">
                        <a:solidFill>
                          <a:srgbClr val="000000"/>
                        </a:solidFill>
                      </a:endParaRP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effectLst/>
                        </a:rPr>
                        <a:t>Recanalización de la arteria carótida</a:t>
                      </a:r>
                      <a:endParaRPr lang="es-ES" sz="1500" dirty="0">
                        <a:solidFill>
                          <a:srgbClr val="000000"/>
                        </a:solidFill>
                      </a:endParaRP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effectLst/>
                        </a:rPr>
                        <a:t>PCI</a:t>
                      </a:r>
                      <a:endParaRPr lang="es-ES" sz="1500" dirty="0">
                        <a:solidFill>
                          <a:srgbClr val="000000"/>
                        </a:solidFill>
                      </a:endParaRP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ES" sz="1000" dirty="0" err="1">
                          <a:solidFill>
                            <a:srgbClr val="000000"/>
                          </a:solidFill>
                          <a:effectLst/>
                        </a:rPr>
                        <a:t>sich</a:t>
                      </a:r>
                      <a:endParaRPr lang="es-ES" sz="1500" dirty="0">
                        <a:solidFill>
                          <a:srgbClr val="000000"/>
                        </a:solidFill>
                      </a:endParaRP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effectLst/>
                        </a:rPr>
                        <a:t>Resultado favorable (</a:t>
                      </a:r>
                      <a:r>
                        <a:rPr lang="es-ES" sz="1000" dirty="0" err="1">
                          <a:solidFill>
                            <a:srgbClr val="000000"/>
                          </a:solidFill>
                          <a:effectLst/>
                        </a:rPr>
                        <a:t>mRS</a:t>
                      </a:r>
                      <a:r>
                        <a:rPr lang="es-ES" sz="1000" dirty="0">
                          <a:solidFill>
                            <a:srgbClr val="000000"/>
                          </a:solidFill>
                          <a:effectLst/>
                        </a:rPr>
                        <a:t> 0-2) a los 3-6 meses</a:t>
                      </a:r>
                      <a:endParaRPr lang="es-ES" sz="1500" dirty="0">
                        <a:solidFill>
                          <a:srgbClr val="000000"/>
                        </a:solidFill>
                      </a:endParaRP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effectLst/>
                        </a:rPr>
                        <a:t>Mortalidad</a:t>
                      </a:r>
                      <a:endParaRPr lang="es-ES" sz="1500" dirty="0">
                        <a:solidFill>
                          <a:srgbClr val="000000"/>
                        </a:solidFill>
                      </a:endParaRPr>
                    </a:p>
                  </a:txBody>
                  <a:tcPr marL="0" marR="40597" marT="16239" marB="121791"/>
                </a:tc>
                <a:extLst>
                  <a:ext uri="{0D108BD9-81ED-4DB2-BD59-A6C34878D82A}">
                    <a16:rowId xmlns:a16="http://schemas.microsoft.com/office/drawing/2014/main" val="1122236238"/>
                  </a:ext>
                </a:extLst>
              </a:tr>
              <a:tr h="406347"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2014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Choi </a:t>
                      </a:r>
                      <a:endParaRPr lang="es-ES" sz="900" cap="none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aterotrombótico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15,5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 &lt; 8h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3 (100%)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1 (33%)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</a:p>
                  </a:txBody>
                  <a:tcPr marL="0" marR="40597" marT="16239" marB="121791"/>
                </a:tc>
                <a:extLst>
                  <a:ext uri="{0D108BD9-81ED-4DB2-BD59-A6C34878D82A}">
                    <a16:rowId xmlns:a16="http://schemas.microsoft.com/office/drawing/2014/main" val="99571793"/>
                  </a:ext>
                </a:extLst>
              </a:tr>
              <a:tr h="578263"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2015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Hijo </a:t>
                      </a:r>
                      <a:endParaRPr lang="es-ES" sz="900" cap="none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aterotrombótico</a:t>
                      </a:r>
                      <a:endParaRPr lang="es-ES" dirty="0"/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19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 &lt; 8 h o &lt; 12 h desde LSW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2 (100%)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2 (100%)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</a:p>
                  </a:txBody>
                  <a:tcPr marL="0" marR="40597" marT="16239" marB="121791"/>
                </a:tc>
                <a:extLst>
                  <a:ext uri="{0D108BD9-81ED-4DB2-BD59-A6C34878D82A}">
                    <a16:rowId xmlns:a16="http://schemas.microsoft.com/office/drawing/2014/main" val="3542486421"/>
                  </a:ext>
                </a:extLst>
              </a:tr>
              <a:tr h="406347"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2016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Cohen </a:t>
                      </a:r>
                      <a:endParaRPr lang="es-ES" sz="900" cap="none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24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aterotrombótico</a:t>
                      </a:r>
                      <a:endParaRPr lang="es-ES" dirty="0"/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 &lt; 96 h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18 (75%)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3 (13%)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NR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1 (4%)</a:t>
                      </a:r>
                    </a:p>
                  </a:txBody>
                  <a:tcPr marL="0" marR="40597" marT="16239" marB="121791"/>
                </a:tc>
                <a:extLst>
                  <a:ext uri="{0D108BD9-81ED-4DB2-BD59-A6C34878D82A}">
                    <a16:rowId xmlns:a16="http://schemas.microsoft.com/office/drawing/2014/main" val="2781161705"/>
                  </a:ext>
                </a:extLst>
              </a:tr>
              <a:tr h="406347"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2017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err="1">
                          <a:solidFill>
                            <a:srgbClr val="000000"/>
                          </a:solidFill>
                          <a:effectLst/>
                        </a:rPr>
                        <a:t>Gliem</a:t>
                      </a:r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s-ES" sz="900" cap="none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12*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Todo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12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 &lt; 24h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11 (92%)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NR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3 (25%)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6 (50%)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2 (17%)</a:t>
                      </a:r>
                    </a:p>
                  </a:txBody>
                  <a:tcPr marL="0" marR="40597" marT="16239" marB="121791"/>
                </a:tc>
                <a:extLst>
                  <a:ext uri="{0D108BD9-81ED-4DB2-BD59-A6C34878D82A}">
                    <a16:rowId xmlns:a16="http://schemas.microsoft.com/office/drawing/2014/main" val="3761638867"/>
                  </a:ext>
                </a:extLst>
              </a:tr>
              <a:tr h="406347"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2018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 err="1">
                          <a:solidFill>
                            <a:srgbClr val="000000"/>
                          </a:solidFill>
                          <a:effectLst/>
                        </a:rPr>
                        <a:t>Jadhava</a:t>
                      </a:r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107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aterotrombótico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Horas a días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98 (92%)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NR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7 (7%)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69 (65%)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14 (13%)</a:t>
                      </a:r>
                    </a:p>
                  </a:txBody>
                  <a:tcPr marL="0" marR="40597" marT="16239" marB="121791"/>
                </a:tc>
                <a:extLst>
                  <a:ext uri="{0D108BD9-81ED-4DB2-BD59-A6C34878D82A}">
                    <a16:rowId xmlns:a16="http://schemas.microsoft.com/office/drawing/2014/main" val="1794483375"/>
                  </a:ext>
                </a:extLst>
              </a:tr>
              <a:tr h="406347"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2018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Nakagawa </a:t>
                      </a:r>
                      <a:endParaRPr lang="es-ES" sz="900" cap="none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aterotrombótico</a:t>
                      </a:r>
                      <a:endParaRPr lang="es-ES" dirty="0"/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15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 &lt; 24h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2 (100%)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NR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</a:p>
                  </a:txBody>
                  <a:tcPr marL="0" marR="40597" marT="16239" marB="121791"/>
                </a:tc>
                <a:extLst>
                  <a:ext uri="{0D108BD9-81ED-4DB2-BD59-A6C34878D82A}">
                    <a16:rowId xmlns:a16="http://schemas.microsoft.com/office/drawing/2014/main" val="1183051402"/>
                  </a:ext>
                </a:extLst>
              </a:tr>
              <a:tr h="578263"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2019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De Castro Alfonso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Todo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2-31 horas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5 (55%)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NR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6 (67%)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</a:p>
                  </a:txBody>
                  <a:tcPr marL="0" marR="40597" marT="16239" marB="121791"/>
                </a:tc>
                <a:extLst>
                  <a:ext uri="{0D108BD9-81ED-4DB2-BD59-A6C34878D82A}">
                    <a16:rowId xmlns:a16="http://schemas.microsoft.com/office/drawing/2014/main" val="1609224518"/>
                  </a:ext>
                </a:extLst>
              </a:tr>
              <a:tr h="406347"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2020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 err="1">
                          <a:solidFill>
                            <a:srgbClr val="000000"/>
                          </a:solidFill>
                          <a:effectLst/>
                        </a:rPr>
                        <a:t>Mizowaki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7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Todo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25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 ≤ 24h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6 (86%)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NR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NR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3 (43%)</a:t>
                      </a:r>
                    </a:p>
                  </a:txBody>
                  <a:tcPr marL="0" marR="40597" marT="16239" marB="121791"/>
                </a:tc>
                <a:tc>
                  <a:txBody>
                    <a:bodyPr/>
                    <a:lstStyle/>
                    <a:p>
                      <a:pPr algn="l" fontAlgn="t" latinLnBrk="0"/>
                      <a:r>
                        <a:rPr lang="es-ES" sz="900" cap="none" spc="0" dirty="0">
                          <a:solidFill>
                            <a:srgbClr val="000000"/>
                          </a:solidFill>
                          <a:effectLst/>
                        </a:rPr>
                        <a:t>0 (0%)</a:t>
                      </a:r>
                    </a:p>
                  </a:txBody>
                  <a:tcPr marL="0" marR="40597" marT="16239" marB="121791"/>
                </a:tc>
                <a:extLst>
                  <a:ext uri="{0D108BD9-81ED-4DB2-BD59-A6C34878D82A}">
                    <a16:rowId xmlns:a16="http://schemas.microsoft.com/office/drawing/2014/main" val="3365019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542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44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FE166EB-1233-896E-243C-77519C97A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963" y="430134"/>
            <a:ext cx="5769413" cy="866592"/>
          </a:xfrm>
        </p:spPr>
        <p:txBody>
          <a:bodyPr anchor="b">
            <a:normAutofit/>
          </a:bodyPr>
          <a:lstStyle/>
          <a:p>
            <a:r>
              <a:rPr lang="es-ES" b="1"/>
              <a:t>EVIDENCIA CIENTÍFICA</a:t>
            </a:r>
            <a:endParaRPr lang="es-ES" b="1">
              <a:cs typeface="Calibri Ligh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570099-2F4F-5507-A493-6EA3AD2DB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76" y="1413941"/>
            <a:ext cx="7112357" cy="455587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buNone/>
            </a:pPr>
            <a:r>
              <a:rPr lang="es-ES" sz="2400" dirty="0">
                <a:cs typeface="Calibri"/>
              </a:rPr>
              <a:t>Registro ETIS (</a:t>
            </a:r>
            <a:r>
              <a:rPr lang="es-ES" sz="2400" dirty="0" err="1">
                <a:cs typeface="Calibri"/>
              </a:rPr>
              <a:t>Endovascular</a:t>
            </a:r>
            <a:r>
              <a:rPr lang="es-ES" sz="2400" dirty="0">
                <a:cs typeface="Calibri"/>
              </a:rPr>
              <a:t> </a:t>
            </a:r>
            <a:r>
              <a:rPr lang="es-ES" sz="2400" dirty="0" err="1">
                <a:cs typeface="Calibri"/>
              </a:rPr>
              <a:t>Treatment</a:t>
            </a:r>
            <a:r>
              <a:rPr lang="es-ES" sz="2400" dirty="0">
                <a:cs typeface="Calibri"/>
              </a:rPr>
              <a:t> in </a:t>
            </a:r>
            <a:r>
              <a:rPr lang="es-ES" sz="2400" dirty="0" err="1">
                <a:cs typeface="Calibri"/>
              </a:rPr>
              <a:t>Ischemic</a:t>
            </a:r>
            <a:r>
              <a:rPr lang="es-ES" sz="2400" dirty="0">
                <a:cs typeface="Calibri"/>
              </a:rPr>
              <a:t> </a:t>
            </a:r>
            <a:r>
              <a:rPr lang="es-ES" sz="2400" dirty="0" err="1">
                <a:cs typeface="Calibri"/>
              </a:rPr>
              <a:t>Stroke</a:t>
            </a:r>
            <a:r>
              <a:rPr lang="es-ES" sz="2400" dirty="0">
                <a:cs typeface="Calibri"/>
              </a:rPr>
              <a:t>):</a:t>
            </a:r>
            <a:endParaRPr lang="es-ES" sz="2400" dirty="0">
              <a:ea typeface="Calibri"/>
              <a:cs typeface="Calibri"/>
            </a:endParaRPr>
          </a:p>
          <a:p>
            <a:pPr algn="just"/>
            <a:r>
              <a:rPr lang="es-ES" sz="2400" dirty="0">
                <a:cs typeface="Calibri"/>
              </a:rPr>
              <a:t>Ictus isquémico con OACIC + criterios para </a:t>
            </a:r>
            <a:r>
              <a:rPr lang="es-ES" sz="2400" dirty="0" err="1">
                <a:cs typeface="Calibri"/>
              </a:rPr>
              <a:t>trombectomía</a:t>
            </a:r>
            <a:r>
              <a:rPr lang="es-ES" sz="2400" dirty="0">
                <a:cs typeface="Calibri"/>
              </a:rPr>
              <a:t> mecánica (TM)</a:t>
            </a:r>
            <a:endParaRPr lang="es-ES" sz="2400" dirty="0">
              <a:ea typeface="Calibri"/>
              <a:cs typeface="Calibri"/>
            </a:endParaRPr>
          </a:p>
          <a:p>
            <a:pPr algn="just"/>
            <a:r>
              <a:rPr lang="es-ES" sz="2400" dirty="0">
                <a:cs typeface="Calibri"/>
              </a:rPr>
              <a:t>Total de 66 pacientes: </a:t>
            </a:r>
            <a:r>
              <a:rPr lang="es-ES" sz="2400" dirty="0" err="1">
                <a:cs typeface="Calibri"/>
              </a:rPr>
              <a:t>Fibrinolisis</a:t>
            </a:r>
            <a:r>
              <a:rPr lang="es-ES" sz="2400" dirty="0">
                <a:cs typeface="Calibri"/>
              </a:rPr>
              <a:t> IV 21, Tratamiento </a:t>
            </a:r>
            <a:r>
              <a:rPr lang="es-ES" sz="2400" dirty="0" err="1">
                <a:cs typeface="Calibri"/>
              </a:rPr>
              <a:t>endovascular</a:t>
            </a:r>
            <a:r>
              <a:rPr lang="es-ES" sz="2400" dirty="0">
                <a:cs typeface="Calibri"/>
              </a:rPr>
              <a:t> 45</a:t>
            </a:r>
            <a:endParaRPr lang="es-ES" sz="2400" dirty="0">
              <a:ea typeface="Calibri"/>
              <a:cs typeface="Calibri"/>
            </a:endParaRPr>
          </a:p>
          <a:p>
            <a:pPr algn="just"/>
            <a:r>
              <a:rPr lang="es-ES" sz="2400" dirty="0">
                <a:cs typeface="Calibri"/>
              </a:rPr>
              <a:t>45 pacientes de 13 centros en Francia de 2013 a 2020</a:t>
            </a:r>
            <a:endParaRPr lang="es-ES" sz="2400" dirty="0">
              <a:ea typeface="Calibri"/>
              <a:cs typeface="Calibri"/>
            </a:endParaRPr>
          </a:p>
          <a:p>
            <a:pPr algn="just"/>
            <a:r>
              <a:rPr lang="es-ES" sz="2400" dirty="0">
                <a:cs typeface="Calibri"/>
              </a:rPr>
              <a:t>Mediana NIHSS 14 (9-21)</a:t>
            </a:r>
            <a:endParaRPr lang="es-ES" sz="2400" dirty="0">
              <a:ea typeface="Calibri"/>
              <a:cs typeface="Calibri"/>
            </a:endParaRPr>
          </a:p>
          <a:p>
            <a:pPr algn="just"/>
            <a:r>
              <a:rPr lang="es-ES" sz="2400" dirty="0" err="1">
                <a:cs typeface="Calibri"/>
              </a:rPr>
              <a:t>Stents</a:t>
            </a:r>
            <a:r>
              <a:rPr lang="es-ES" sz="2400" dirty="0">
                <a:cs typeface="Calibri"/>
              </a:rPr>
              <a:t> </a:t>
            </a:r>
            <a:r>
              <a:rPr lang="es-ES" sz="2400" dirty="0" err="1">
                <a:cs typeface="Calibri"/>
              </a:rPr>
              <a:t>carotídeos</a:t>
            </a:r>
            <a:r>
              <a:rPr lang="es-ES" sz="2400" dirty="0">
                <a:cs typeface="Calibri"/>
              </a:rPr>
              <a:t> en 23 pacientes (51%)</a:t>
            </a:r>
            <a:endParaRPr lang="es-ES" sz="2400" dirty="0">
              <a:ea typeface="Calibri"/>
              <a:cs typeface="Calibri"/>
            </a:endParaRPr>
          </a:p>
          <a:p>
            <a:pPr algn="just"/>
            <a:r>
              <a:rPr lang="es-ES" sz="2400" dirty="0">
                <a:cs typeface="Calibri"/>
              </a:rPr>
              <a:t>Deterioro neurológico temprano (NIHSS ≥ 4 puntos): 12 (29%)</a:t>
            </a:r>
            <a:endParaRPr lang="es-ES" sz="2400" dirty="0">
              <a:ea typeface="Calibri" panose="020F0502020204030204"/>
              <a:cs typeface="Calibri"/>
            </a:endParaRPr>
          </a:p>
          <a:p>
            <a:pPr algn="just"/>
            <a:r>
              <a:rPr lang="es-ES" sz="2400" dirty="0">
                <a:cs typeface="Calibri"/>
              </a:rPr>
              <a:t>A los 3 meses: evolución favorable 18 (40%)</a:t>
            </a:r>
            <a:endParaRPr lang="es-ES" sz="2400" dirty="0">
              <a:ea typeface="Calibri" panose="020F0502020204030204"/>
              <a:cs typeface="Calibri"/>
            </a:endParaRPr>
          </a:p>
          <a:p>
            <a:endParaRPr lang="es-ES" sz="1400" dirty="0">
              <a:cs typeface="Calibri"/>
            </a:endParaRPr>
          </a:p>
        </p:txBody>
      </p:sp>
      <p:sp>
        <p:nvSpPr>
          <p:cNvPr id="54" name="Rectangle 46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48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Graphic 23" descr="Estetoscopio">
            <a:extLst>
              <a:ext uri="{FF2B5EF4-FFF2-40B4-BE49-F238E27FC236}">
                <a16:creationId xmlns:a16="http://schemas.microsoft.com/office/drawing/2014/main" id="{CDCF0F19-6910-7472-7F4B-985AD00D45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714986" y="2064172"/>
            <a:ext cx="2790304" cy="284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08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5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FE166EB-1233-896E-243C-77519C97A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816" y="644364"/>
            <a:ext cx="3201366" cy="1331535"/>
          </a:xfrm>
        </p:spPr>
        <p:txBody>
          <a:bodyPr anchor="b">
            <a:noAutofit/>
          </a:bodyPr>
          <a:lstStyle/>
          <a:p>
            <a:pPr algn="r"/>
            <a:r>
              <a:rPr lang="es-ES" sz="4800" b="1">
                <a:solidFill>
                  <a:srgbClr val="FFFFFF"/>
                </a:solidFill>
              </a:rPr>
              <a:t>EVIDENCIA CIENTÍFICA</a:t>
            </a:r>
            <a:endParaRPr lang="es-ES" sz="4000" b="1">
              <a:solidFill>
                <a:srgbClr val="FFFFFF"/>
              </a:solidFill>
              <a:cs typeface="Calibri Light"/>
            </a:endParaRPr>
          </a:p>
        </p:txBody>
      </p:sp>
      <p:pic>
        <p:nvPicPr>
          <p:cNvPr id="40" name="Graphic 23" descr="Estetoscopio">
            <a:extLst>
              <a:ext uri="{FF2B5EF4-FFF2-40B4-BE49-F238E27FC236}">
                <a16:creationId xmlns:a16="http://schemas.microsoft.com/office/drawing/2014/main" id="{CDCF0F19-6910-7472-7F4B-985AD00D45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92709" y="2417805"/>
            <a:ext cx="1761098" cy="1761098"/>
          </a:xfrm>
          <a:prstGeom prst="rect">
            <a:avLst/>
          </a:prstGeom>
        </p:spPr>
      </p:pic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94024B14-E8EE-ED1C-238D-2E08BB7679F0}"/>
              </a:ext>
            </a:extLst>
          </p:cNvPr>
          <p:cNvSpPr txBox="1">
            <a:spLocks/>
          </p:cNvSpPr>
          <p:nvPr/>
        </p:nvSpPr>
        <p:spPr>
          <a:xfrm>
            <a:off x="4414237" y="511744"/>
            <a:ext cx="7345707" cy="78961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ES" dirty="0"/>
          </a:p>
        </p:txBody>
      </p:sp>
      <p:sp>
        <p:nvSpPr>
          <p:cNvPr id="33" name="Marcador de contenido 6">
            <a:extLst>
              <a:ext uri="{FF2B5EF4-FFF2-40B4-BE49-F238E27FC236}">
                <a16:creationId xmlns:a16="http://schemas.microsoft.com/office/drawing/2014/main" id="{9EEC341B-D3D5-8928-EC50-7AFAC31992A7}"/>
              </a:ext>
            </a:extLst>
          </p:cNvPr>
          <p:cNvSpPr txBox="1">
            <a:spLocks/>
          </p:cNvSpPr>
          <p:nvPr/>
        </p:nvSpPr>
        <p:spPr>
          <a:xfrm>
            <a:off x="4357701" y="4865661"/>
            <a:ext cx="7511367" cy="2769623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1800" u="sng" dirty="0"/>
              <a:t>Michael J. </a:t>
            </a:r>
            <a:r>
              <a:rPr lang="es-ES" sz="1800" u="sng" dirty="0" err="1"/>
              <a:t>Waters</a:t>
            </a:r>
            <a:r>
              <a:rPr lang="es-ES" sz="1800" u="sng" dirty="0"/>
              <a:t> et al. (2022): </a:t>
            </a:r>
          </a:p>
          <a:p>
            <a:pPr algn="just"/>
            <a:r>
              <a:rPr lang="es-ES" sz="1800" dirty="0"/>
              <a:t>73 pacientes (2009-2019): </a:t>
            </a:r>
            <a:r>
              <a:rPr lang="es-ES" sz="1800" dirty="0" smtClean="0"/>
              <a:t>IVT -&gt; 33, TEV -&gt; 40.</a:t>
            </a:r>
            <a:endParaRPr lang="es-ES" sz="1800" dirty="0">
              <a:cs typeface="Calibri" panose="020F0502020204030204"/>
            </a:endParaRPr>
          </a:p>
          <a:p>
            <a:pPr algn="just"/>
            <a:r>
              <a:rPr lang="es-ES" sz="1800" dirty="0" err="1"/>
              <a:t>mRs</a:t>
            </a:r>
            <a:r>
              <a:rPr lang="es-ES" sz="1800" dirty="0"/>
              <a:t> 0-2 a 3 meses: 73% </a:t>
            </a:r>
            <a:r>
              <a:rPr lang="es-ES" sz="1800" dirty="0" smtClean="0"/>
              <a:t>ITV Vs </a:t>
            </a:r>
            <a:r>
              <a:rPr lang="es-ES" sz="1800" dirty="0"/>
              <a:t>61% </a:t>
            </a:r>
            <a:r>
              <a:rPr lang="es-ES" sz="1800" dirty="0" smtClean="0"/>
              <a:t>TEV-</a:t>
            </a:r>
            <a:r>
              <a:rPr lang="es-ES" sz="1800" dirty="0"/>
              <a:t>&gt; sesgo </a:t>
            </a:r>
            <a:r>
              <a:rPr lang="es-ES" sz="1800"/>
              <a:t>NIHSS </a:t>
            </a:r>
            <a:r>
              <a:rPr lang="es-ES" sz="1800" smtClean="0"/>
              <a:t>(3 </a:t>
            </a:r>
            <a:r>
              <a:rPr lang="es-ES" sz="1800"/>
              <a:t>Vs </a:t>
            </a:r>
            <a:r>
              <a:rPr lang="es-ES" sz="1800" smtClean="0"/>
              <a:t>13</a:t>
            </a:r>
            <a:r>
              <a:rPr lang="es-ES" sz="1800" dirty="0"/>
              <a:t>)</a:t>
            </a:r>
            <a:endParaRPr lang="es-ES" sz="1800" dirty="0">
              <a:cs typeface="Calibri" panose="020F0502020204030204"/>
            </a:endParaRPr>
          </a:p>
          <a:p>
            <a:pPr algn="just"/>
            <a:r>
              <a:rPr lang="es-ES" sz="1800" dirty="0"/>
              <a:t>NIHSS </a:t>
            </a:r>
            <a:r>
              <a:rPr lang="es-ES" sz="1800" dirty="0">
                <a:cs typeface="Calibri"/>
              </a:rPr>
              <a:t>≥ 6: 66% Vs 18%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ES" dirty="0"/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17642" y="267892"/>
            <a:ext cx="58007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8 CuadroTexto"/>
          <p:cNvSpPr txBox="1"/>
          <p:nvPr/>
        </p:nvSpPr>
        <p:spPr>
          <a:xfrm>
            <a:off x="10157593" y="390448"/>
            <a:ext cx="1756159" cy="2539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000" dirty="0" err="1"/>
              <a:t>Stroke</a:t>
            </a:r>
            <a:r>
              <a:rPr lang="es-ES" sz="1000" dirty="0"/>
              <a:t>. 2022;53:3304–3312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21096" y="969707"/>
            <a:ext cx="2592288" cy="1686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08630" y="1504237"/>
            <a:ext cx="2382514" cy="1073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2 CuadroTexto"/>
          <p:cNvSpPr txBox="1"/>
          <p:nvPr/>
        </p:nvSpPr>
        <p:spPr>
          <a:xfrm>
            <a:off x="5423856" y="2603425"/>
            <a:ext cx="2489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Inicio-Imagen &lt;4,5 horas</a:t>
            </a:r>
          </a:p>
        </p:txBody>
      </p:sp>
      <p:sp>
        <p:nvSpPr>
          <p:cNvPr id="18" name="5 CuadroTexto"/>
          <p:cNvSpPr txBox="1"/>
          <p:nvPr/>
        </p:nvSpPr>
        <p:spPr>
          <a:xfrm>
            <a:off x="4357702" y="3234393"/>
            <a:ext cx="75113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 Más riesgo de deterioro en las </a:t>
            </a:r>
            <a:r>
              <a:rPr lang="es-ES" dirty="0" smtClean="0"/>
              <a:t>primeras </a:t>
            </a:r>
            <a:r>
              <a:rPr lang="es-ES" dirty="0"/>
              <a:t>24 horas en IVT (33% </a:t>
            </a:r>
            <a:r>
              <a:rPr lang="es-ES" dirty="0" smtClean="0"/>
              <a:t>vs 16</a:t>
            </a:r>
            <a:r>
              <a:rPr lang="es-ES" dirty="0"/>
              <a:t>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 Más embolismo arteria-arteria </a:t>
            </a:r>
            <a:r>
              <a:rPr lang="es-ES" dirty="0" smtClean="0"/>
              <a:t>(</a:t>
            </a:r>
            <a:r>
              <a:rPr lang="es-ES" dirty="0"/>
              <a:t>20% vs 9%)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 Similar estado clínico a los 7 días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 Similar Rankin a los 3 meses</a:t>
            </a:r>
          </a:p>
          <a:p>
            <a:r>
              <a:rPr lang="es-E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4957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7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5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7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19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1D56464-C4FE-6160-7C1B-30EDEC196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2567" y="818984"/>
            <a:ext cx="6714699" cy="3178689"/>
          </a:xfrm>
        </p:spPr>
        <p:txBody>
          <a:bodyPr>
            <a:normAutofit/>
          </a:bodyPr>
          <a:lstStyle/>
          <a:p>
            <a:pPr algn="l"/>
            <a:r>
              <a:rPr lang="es-ES" sz="4800">
                <a:solidFill>
                  <a:srgbClr val="FFFFFF"/>
                </a:solidFill>
                <a:cs typeface="Calibri Light"/>
              </a:rPr>
              <a:t>PRESENTACIÓN DEL ESTUDIO</a:t>
            </a:r>
          </a:p>
          <a:p>
            <a:pPr algn="l"/>
            <a:endParaRPr lang="es-ES" sz="480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33" name="Rectangle 21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5051E7-1A5D-7343-6239-C4E00C29F9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5397" y="4960961"/>
            <a:ext cx="7055893" cy="10780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es-ES" sz="1700" b="1">
                <a:solidFill>
                  <a:srgbClr val="FFFFFF"/>
                </a:solidFill>
                <a:cs typeface="Calibri"/>
              </a:rPr>
              <a:t>TERAPIA ENDOVASCULAR VS TERAPIA MÉDICA PARA EL ICTUS AGUDO POR OCLUSIÓN AISLADA DE LA ARTERIA CARÓTIDA INTERNA CERVICAL SIN OCLUSIÓN DE GRANDES VASOS INTRACRANEALES: UN ESTUDIO A TRAVÉS DEL REGISTRO NORDICTUS.</a:t>
            </a:r>
            <a:endParaRPr lang="es-ES" sz="1700">
              <a:solidFill>
                <a:srgbClr val="FFFFFF"/>
              </a:solidFill>
              <a:cs typeface="Calibri"/>
            </a:endParaRPr>
          </a:p>
          <a:p>
            <a:pPr algn="l"/>
            <a:endParaRPr lang="es-ES" sz="1700">
              <a:solidFill>
                <a:srgbClr val="FFFFFF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9918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363D757E-8FC6-D850-2F11-85DFDBF992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0972149"/>
              </p:ext>
            </p:extLst>
          </p:nvPr>
        </p:nvGraphicFramePr>
        <p:xfrm>
          <a:off x="579408" y="316004"/>
          <a:ext cx="11004429" cy="3517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9" name="Marcador de contenido 3">
            <a:extLst>
              <a:ext uri="{FF2B5EF4-FFF2-40B4-BE49-F238E27FC236}">
                <a16:creationId xmlns:a16="http://schemas.microsoft.com/office/drawing/2014/main" id="{A767CEFB-6EB6-8998-C36F-C9C84E6A25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7288044"/>
              </p:ext>
            </p:extLst>
          </p:nvPr>
        </p:nvGraphicFramePr>
        <p:xfrm>
          <a:off x="647568" y="4100559"/>
          <a:ext cx="10279223" cy="2113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599022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1629</Words>
  <Application>Microsoft Office PowerPoint</Application>
  <PresentationFormat>Panorámica</PresentationFormat>
  <Paragraphs>554</Paragraphs>
  <Slides>18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de Office</vt:lpstr>
      <vt:lpstr>TRATAMIENTO DEL ICTUS AGUDO POR OCLUSIÓN AISLADA DE LA CARÓTIDA INTERNA CERVICAL.   DATOS DEL REGISTRO NORDICTUS</vt:lpstr>
      <vt:lpstr>ÍNDICE</vt:lpstr>
      <vt:lpstr>INTRODUCCIÓN</vt:lpstr>
      <vt:lpstr>EVIDENCIA CIENTÍFICA</vt:lpstr>
      <vt:lpstr>EVIDENCIA CIENTÍFICA</vt:lpstr>
      <vt:lpstr>EVIDENCIA CIENTÍFICA</vt:lpstr>
      <vt:lpstr>EVIDENCIA CIENTÍFICA</vt:lpstr>
      <vt:lpstr>PRESENTACIÓN DEL ESTUDIO </vt:lpstr>
      <vt:lpstr>Presentación de PowerPoint</vt:lpstr>
      <vt:lpstr>Características basales de todos los pacientes (N = 64)</vt:lpstr>
      <vt:lpstr>Características basales de los pacientes con NIHSS ≥ 6</vt:lpstr>
      <vt:lpstr>EVOLUCIÓN</vt:lpstr>
      <vt:lpstr>EVOLUCIÓN</vt:lpstr>
      <vt:lpstr>RESULTADOS EN PACIENTES CON TEV</vt:lpstr>
      <vt:lpstr>CONCLUSIONES</vt:lpstr>
      <vt:lpstr>CONCLUSIONES</vt:lpstr>
      <vt:lpstr>BIBLIOGRAFÍA</vt:lpstr>
      <vt:lpstr>GRACIAS POR SU ATENCION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Vidal de Francisco, Diana</dc:creator>
  <cp:lastModifiedBy>Lidia</cp:lastModifiedBy>
  <cp:revision>201</cp:revision>
  <dcterms:created xsi:type="dcterms:W3CDTF">2023-08-29T15:29:51Z</dcterms:created>
  <dcterms:modified xsi:type="dcterms:W3CDTF">2023-10-03T09:26:08Z</dcterms:modified>
</cp:coreProperties>
</file>