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Libre Franklin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KlILLk4Y5nWtvLDOb+GhDm5Jq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818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125cf20e6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6125cf20e6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125abe19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OMICAS</a:t>
            </a:r>
            <a:endParaRPr/>
          </a:p>
        </p:txBody>
      </p:sp>
      <p:sp>
        <p:nvSpPr>
          <p:cNvPr id="247" name="Google Shape;247;g36125abe19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125abe19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OMICAS</a:t>
            </a:r>
            <a:endParaRPr/>
          </a:p>
        </p:txBody>
      </p:sp>
      <p:sp>
        <p:nvSpPr>
          <p:cNvPr id="254" name="Google Shape;254;g36125abe19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125abe19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MICROBIOLOGICOS</a:t>
            </a:r>
            <a:endParaRPr/>
          </a:p>
        </p:txBody>
      </p:sp>
      <p:sp>
        <p:nvSpPr>
          <p:cNvPr id="260" name="Google Shape;260;g36125abe19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125abe19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CELULARIDAD POR CITOMETRIA FLUJO</a:t>
            </a:r>
            <a:endParaRPr/>
          </a:p>
        </p:txBody>
      </p:sp>
      <p:sp>
        <p:nvSpPr>
          <p:cNvPr id="265" name="Google Shape;265;g36125abe19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125abe19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INTELIGENCIA ARTIFICIAL</a:t>
            </a:r>
            <a:endParaRPr/>
          </a:p>
        </p:txBody>
      </p:sp>
      <p:sp>
        <p:nvSpPr>
          <p:cNvPr id="270" name="Google Shape;270;g36125abe19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69ea4f1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669ea4f1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69ea4f15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3669ea4f1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69ea4f15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3669ea4f15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669ea4f15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3669ea4f15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69ea4f15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669ea4f15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125abe19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125abe19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66a52cb8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366a52cb8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6a52cb8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66a52cb8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125cf20e6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6125cf20e6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125cf20e6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6125cf20e6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125cf20e6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6125cf20e6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125cf20e6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6125cf20e6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6125cf20e6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6125cf20e6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6125cf20e6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6125cf20e6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125abe19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HISTOPATOLOGICOS</a:t>
            </a:r>
            <a:endParaRPr/>
          </a:p>
        </p:txBody>
      </p:sp>
      <p:sp>
        <p:nvSpPr>
          <p:cNvPr id="236" name="Google Shape;236;g36125abe19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5ff6cc4611_0_24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35ff6cc4611_0_24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" name="Google Shape;12;g35ff6cc4611_0_2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35ff6cc4611_0_24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g35ff6cc4611_0_243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g35ff6cc4611_0_243"/>
          <p:cNvSpPr txBox="1">
            <a:spLocks noGrp="1"/>
          </p:cNvSpPr>
          <p:nvPr>
            <p:ph type="subTitle" idx="1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g35ff6cc4611_0_24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35ff6cc4611_0_307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5" name="Google Shape;75;g35ff6cc4611_0_30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35ff6cc4611_0_30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g35ff6cc4611_0_307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g35ff6cc4611_0_307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g35ff6cc4611_0_30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f6cc4611_0_31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f6cc4611_0_3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5ff6cc4611_0_3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g35ff6cc4611_0_3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5ff6cc4611_0_3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35ff6cc4611_0_3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125cf20e6_1_7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36125cf20e6_1_7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g36125cf20e6_1_7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36125cf20e6_1_7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36125cf20e6_1_7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101" name="Google Shape;101;g36125cf20e6_1_7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2" name="Google Shape;102;g36125cf20e6_1_7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03" name="Google Shape;103;g36125cf20e6_1_7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125cf20e6_1_1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6125cf20e6_1_16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g36125cf20e6_1_1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36125cf20e6_1_1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36125cf20e6_1_1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125cf20e6_1_22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36125cf20e6_1_22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36125cf20e6_1_22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36125cf20e6_1_22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6125cf20e6_1_2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16" name="Google Shape;116;g36125cf20e6_1_22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125cf20e6_1_2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6125cf20e6_1_29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g36125cf20e6_1_29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g36125cf20e6_1_2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36125cf20e6_1_2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36125cf20e6_1_2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125cf20e6_1_3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6125cf20e6_1_3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g36125cf20e6_1_36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36125cf20e6_1_36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g36125cf20e6_1_36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g36125cf20e6_1_3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6125cf20e6_1_3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36125cf20e6_1_3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125cf20e6_1_4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36125cf20e6_1_4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36125cf20e6_1_4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36125cf20e6_1_4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125cf20e6_1_5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36125cf20e6_1_5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6125cf20e6_1_5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g35ff6cc4611_0_25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" name="Google Shape;19;g35ff6cc4611_0_25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35ff6cc4611_0_2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g35ff6cc4611_0_251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35ff6cc4611_0_25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125cf20e6_1_54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6125cf20e6_1_54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36125cf20e6_1_54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g36125cf20e6_1_54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g36125cf20e6_1_54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36125cf20e6_1_54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36125cf20e6_1_54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50" name="Google Shape;150;g36125cf20e6_1_54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125cf20e6_1_63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6125cf20e6_1_63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6125cf20e6_1_63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g36125cf20e6_1_63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g36125cf20e6_1_63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36125cf20e6_1_63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36125cf20e6_1_63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59" name="Google Shape;159;g36125cf20e6_1_63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125cf20e6_1_7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36125cf20e6_1_72"/>
          <p:cNvSpPr txBox="1">
            <a:spLocks noGrp="1"/>
          </p:cNvSpPr>
          <p:nvPr>
            <p:ph type="body" idx="1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g36125cf20e6_1_7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36125cf20e6_1_7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36125cf20e6_1_7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125cf20e6_1_78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36125cf20e6_1_78"/>
          <p:cNvSpPr txBox="1">
            <a:spLocks noGrp="1"/>
          </p:cNvSpPr>
          <p:nvPr>
            <p:ph type="body" idx="1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g36125cf20e6_1_7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36125cf20e6_1_7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36125cf20e6_1_7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ff6cc4611_0_25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g35ff6cc4611_0_25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g35ff6cc4611_0_2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35ff6cc4611_0_25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g35ff6cc4611_0_25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29" name="Google Shape;29;g35ff6cc4611_0_257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g35ff6cc4611_0_25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5ff6cc4611_0_26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g35ff6cc4611_0_26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4" name="Google Shape;34;g35ff6cc4611_0_26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35ff6cc4611_0_2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g35ff6cc4611_0_26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7" name="Google Shape;37;g35ff6cc4611_0_265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g35ff6cc4611_0_265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g35ff6cc4611_0_26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ff6cc4611_0_27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g35ff6cc4611_0_27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3" name="Google Shape;43;g35ff6cc4611_0_27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35ff6cc4611_0_27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35ff6cc4611_0_27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6" name="Google Shape;46;g35ff6cc4611_0_27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f6cc4611_0_28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g35ff6cc4611_0_28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0" name="Google Shape;50;g35ff6cc4611_0_28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35ff6cc4611_0_28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35ff6cc4611_0_281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3" name="Google Shape;53;g35ff6cc4611_0_281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35ff6cc4611_0_28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35ff6cc4611_0_289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57" name="Google Shape;57;g35ff6cc4611_0_28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g35ff6cc4611_0_28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g35ff6cc4611_0_289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g35ff6cc4611_0_28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f6cc4611_0_29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g35ff6cc4611_0_29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g35ff6cc4611_0_29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35ff6cc4611_0_29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35ff6cc4611_0_295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7" name="Google Shape;67;g35ff6cc4611_0_295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g35ff6cc4611_0_295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35ff6cc4611_0_29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f6cc4611_0_304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g35ff6cc4611_0_30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5ff6cc4611_0_2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g35ff6cc4611_0_2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35ff6cc4611_0_23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125cf20e6_1_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g36125cf20e6_1_0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1" name="Google Shape;91;g36125cf20e6_1_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" name="Google Shape;92;g36125cf20e6_1_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3" name="Google Shape;93;g36125cf20e6_1_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4" name="Google Shape;94;g36125cf20e6_1_0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thrombosis.kuleuven-kulak.be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125cf20e6_1_84"/>
          <p:cNvSpPr txBox="1">
            <a:spLocks noGrp="1"/>
          </p:cNvSpPr>
          <p:nvPr>
            <p:ph type="ctrTitle"/>
          </p:nvPr>
        </p:nvSpPr>
        <p:spPr>
          <a:xfrm>
            <a:off x="1915350" y="1374674"/>
            <a:ext cx="8361300" cy="396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s-ES" sz="6200" dirty="0"/>
              <a:t>PROPUESTA </a:t>
            </a:r>
            <a:endParaRPr sz="6200" dirty="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s-ES" sz="6200" dirty="0"/>
              <a:t>RED COLABORATIVA INVESTIGACIÓN TROMBOS  ICTUS.</a:t>
            </a:r>
            <a:endParaRPr sz="6200" dirty="0"/>
          </a:p>
        </p:txBody>
      </p:sp>
      <p:pic>
        <p:nvPicPr>
          <p:cNvPr id="177" name="Google Shape;177;g36125cf20e6_1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52" y="4867445"/>
            <a:ext cx="3533263" cy="139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6125cf20e6_1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700" y="207375"/>
            <a:ext cx="6418149" cy="13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207568" y="6476957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IV Congreso Anual RICORS-ICTUS:  </a:t>
            </a:r>
            <a:r>
              <a:rPr lang="es-ES" sz="1600" dirty="0"/>
              <a:t>Juan Marta  MD; PhD ; Jesús Juega MD, PhD </a:t>
            </a:r>
            <a:r>
              <a:rPr lang="es-ES" sz="1600" dirty="0" smtClean="0"/>
              <a:t>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36125abe194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625" y="400046"/>
            <a:ext cx="8382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6125abe194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625" y="2615900"/>
            <a:ext cx="9550251" cy="12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6125abe194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3625" y="4127425"/>
            <a:ext cx="7482926" cy="19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36125abe194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375" y="417425"/>
            <a:ext cx="7395350" cy="23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6125abe194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900" y="3080021"/>
            <a:ext cx="9788440" cy="153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36125abe194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450" y="2400300"/>
            <a:ext cx="81343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36125abe194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125" y="2286000"/>
            <a:ext cx="87058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6125abe194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425" y="1479850"/>
            <a:ext cx="7167900" cy="22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3669ea4f152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492" t="43086" r="50488" b="46105"/>
          <a:stretch/>
        </p:blipFill>
        <p:spPr>
          <a:xfrm>
            <a:off x="874079" y="0"/>
            <a:ext cx="6425400" cy="10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669ea4f15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079" y="1084366"/>
            <a:ext cx="5878117" cy="587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669ea4f15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3684" y="106421"/>
            <a:ext cx="3223471" cy="634620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669ea4f152_0_0"/>
          <p:cNvSpPr txBox="1"/>
          <p:nvPr/>
        </p:nvSpPr>
        <p:spPr>
          <a:xfrm>
            <a:off x="6960358" y="6452629"/>
            <a:ext cx="523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Nogueira et al. 2024 Stroke 10.1161/STROKEAHA.124.047324.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69ea4f152_0_7"/>
          <p:cNvSpPr txBox="1">
            <a:spLocks noGrp="1"/>
          </p:cNvSpPr>
          <p:nvPr>
            <p:ph type="title"/>
          </p:nvPr>
        </p:nvSpPr>
        <p:spPr>
          <a:xfrm>
            <a:off x="2292824" y="170350"/>
            <a:ext cx="9662700" cy="535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RESTORE Registry of Acute Ischaemic Stroke Clots</a:t>
            </a:r>
            <a:endParaRPr sz="2800"/>
          </a:p>
        </p:txBody>
      </p:sp>
      <p:sp>
        <p:nvSpPr>
          <p:cNvPr id="286" name="Google Shape;286;g3669ea4f152_0_7"/>
          <p:cNvSpPr txBox="1">
            <a:spLocks noGrp="1"/>
          </p:cNvSpPr>
          <p:nvPr>
            <p:ph type="body" idx="1"/>
          </p:nvPr>
        </p:nvSpPr>
        <p:spPr>
          <a:xfrm>
            <a:off x="259307" y="851962"/>
            <a:ext cx="11696100" cy="65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2018-2019 ; 612 trombos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dk1"/>
              </a:buClr>
              <a:buSzPts val="18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centros  (Beaumont Hospital, Dublin;Sahlgrenska Hospital, Gothenburg;NICN, Budapest; Metropolitan Hospital, Athens)</a:t>
            </a:r>
            <a:endParaRPr/>
          </a:p>
        </p:txBody>
      </p:sp>
      <p:pic>
        <p:nvPicPr>
          <p:cNvPr id="287" name="Google Shape;287;g3669ea4f152_0_7"/>
          <p:cNvPicPr preferRelativeResize="0"/>
          <p:nvPr/>
        </p:nvPicPr>
        <p:blipFill rotWithShape="1">
          <a:blip r:embed="rId3">
            <a:alphaModFix/>
          </a:blip>
          <a:srcRect l="11293" t="9061" r="78482" b="84569"/>
          <a:stretch/>
        </p:blipFill>
        <p:spPr>
          <a:xfrm>
            <a:off x="259307" y="110618"/>
            <a:ext cx="1869744" cy="65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669ea4f152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0937" y="1593306"/>
            <a:ext cx="8488906" cy="473521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669ea4f152_0_7"/>
          <p:cNvSpPr txBox="1"/>
          <p:nvPr/>
        </p:nvSpPr>
        <p:spPr>
          <a:xfrm>
            <a:off x="2210937" y="6508362"/>
            <a:ext cx="861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Fitzgeral et al. 2019 J NeuroIntervent Surg 2021;. doi:10.1136/neurintsurg-2020-016966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3669ea4f152_0_15"/>
          <p:cNvPicPr preferRelativeResize="0"/>
          <p:nvPr/>
        </p:nvPicPr>
        <p:blipFill rotWithShape="1">
          <a:blip r:embed="rId3">
            <a:alphaModFix/>
          </a:blip>
          <a:srcRect l="3138" t="14924" r="3446" b="9203"/>
          <a:stretch/>
        </p:blipFill>
        <p:spPr>
          <a:xfrm>
            <a:off x="85725" y="581026"/>
            <a:ext cx="6296024" cy="179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669ea4f152_0_15"/>
          <p:cNvSpPr txBox="1">
            <a:spLocks noGrp="1"/>
          </p:cNvSpPr>
          <p:nvPr>
            <p:ph type="body" idx="1"/>
          </p:nvPr>
        </p:nvSpPr>
        <p:spPr>
          <a:xfrm>
            <a:off x="85725" y="2590274"/>
            <a:ext cx="3609900" cy="300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600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2016-2020 ; 1430 pacientes ; 12 centros </a:t>
            </a:r>
            <a:endParaRPr sz="1600"/>
          </a:p>
        </p:txBody>
      </p:sp>
      <p:pic>
        <p:nvPicPr>
          <p:cNvPr id="296" name="Google Shape;296;g3669ea4f15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" y="3038474"/>
            <a:ext cx="520065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669ea4f152_0_15"/>
          <p:cNvSpPr txBox="1"/>
          <p:nvPr/>
        </p:nvSpPr>
        <p:spPr>
          <a:xfrm>
            <a:off x="933450" y="6438900"/>
            <a:ext cx="510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Brinjikji et al . Journal of Stroke and Cerebrovascular Diseases, 2022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3669ea4f152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4397" y="436007"/>
            <a:ext cx="3930751" cy="575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669ea4f152_0_15"/>
          <p:cNvSpPr txBox="1"/>
          <p:nvPr/>
        </p:nvSpPr>
        <p:spPr>
          <a:xfrm>
            <a:off x="6038850" y="6438899"/>
            <a:ext cx="510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Nogueira RG, et al. J NeuroIntervent Surg 2023;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669ea4f152_0_15"/>
          <p:cNvSpPr txBox="1"/>
          <p:nvPr/>
        </p:nvSpPr>
        <p:spPr>
          <a:xfrm>
            <a:off x="85724" y="66675"/>
            <a:ext cx="11058600" cy="369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Stroke Thromboembolism Registry of Imaging and Pathology, Mayo Clinic, Rochester, MN)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669ea4f152_0_25"/>
          <p:cNvSpPr txBox="1"/>
          <p:nvPr/>
        </p:nvSpPr>
        <p:spPr>
          <a:xfrm>
            <a:off x="238125" y="123230"/>
            <a:ext cx="11763300" cy="461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Laboratory for Thrombosis Research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Simon de Meyer Group, Leuven Belgica  </a:t>
            </a:r>
            <a:endParaRPr/>
          </a:p>
        </p:txBody>
      </p:sp>
      <p:pic>
        <p:nvPicPr>
          <p:cNvPr id="306" name="Google Shape;306;g3669ea4f152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8930" y="767592"/>
            <a:ext cx="5262520" cy="175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669ea4f152_0_25"/>
          <p:cNvPicPr preferRelativeResize="0"/>
          <p:nvPr/>
        </p:nvPicPr>
        <p:blipFill rotWithShape="1">
          <a:blip r:embed="rId5">
            <a:alphaModFix/>
          </a:blip>
          <a:srcRect l="5026" t="3072" r="2577"/>
          <a:stretch/>
        </p:blipFill>
        <p:spPr>
          <a:xfrm>
            <a:off x="76200" y="3171825"/>
            <a:ext cx="3609976" cy="285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669ea4f152_0_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9746" y="2813905"/>
            <a:ext cx="4287631" cy="364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3669ea4f152_0_25"/>
          <p:cNvPicPr preferRelativeResize="0"/>
          <p:nvPr/>
        </p:nvPicPr>
        <p:blipFill rotWithShape="1">
          <a:blip r:embed="rId7">
            <a:alphaModFix/>
          </a:blip>
          <a:srcRect t="2410" r="3772"/>
          <a:stretch/>
        </p:blipFill>
        <p:spPr>
          <a:xfrm>
            <a:off x="7787377" y="2763769"/>
            <a:ext cx="4382155" cy="37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3669ea4f152_0_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719317"/>
            <a:ext cx="5958373" cy="154378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669ea4f152_0_25"/>
          <p:cNvSpPr txBox="1"/>
          <p:nvPr/>
        </p:nvSpPr>
        <p:spPr>
          <a:xfrm>
            <a:off x="7896225" y="6499999"/>
            <a:ext cx="427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Staessens et al . Haematologica 2020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69ea4f152_0_35"/>
          <p:cNvSpPr txBox="1">
            <a:spLocks noGrp="1"/>
          </p:cNvSpPr>
          <p:nvPr>
            <p:ph type="body" idx="1"/>
          </p:nvPr>
        </p:nvSpPr>
        <p:spPr>
          <a:xfrm>
            <a:off x="138107" y="2072623"/>
            <a:ext cx="11787300" cy="731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 VASCULAR Y REPUESTA BIOLOGICA </a:t>
            </a:r>
            <a:endParaRPr sz="2800" dirty="0"/>
          </a:p>
        </p:txBody>
      </p:sp>
      <p:sp>
        <p:nvSpPr>
          <p:cNvPr id="317" name="Google Shape;317;g3669ea4f152_0_35"/>
          <p:cNvSpPr txBox="1"/>
          <p:nvPr/>
        </p:nvSpPr>
        <p:spPr>
          <a:xfrm>
            <a:off x="138107" y="3077662"/>
            <a:ext cx="11787300" cy="74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MODELOS PRECLINICOS / IN VITRO DEL ICTUS AGUDO </a:t>
            </a:r>
            <a:endParaRPr dirty="0"/>
          </a:p>
        </p:txBody>
      </p:sp>
      <p:sp>
        <p:nvSpPr>
          <p:cNvPr id="318" name="Google Shape;318;g3669ea4f152_0_35"/>
          <p:cNvSpPr txBox="1"/>
          <p:nvPr/>
        </p:nvSpPr>
        <p:spPr>
          <a:xfrm>
            <a:off x="138108" y="4055113"/>
            <a:ext cx="11787300" cy="667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CARACTERISTICAS DE LAS OCLUSIONES INTRACRANEALES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669ea4f152_0_35"/>
          <p:cNvSpPr txBox="1"/>
          <p:nvPr/>
        </p:nvSpPr>
        <p:spPr>
          <a:xfrm>
            <a:off x="138109" y="4981656"/>
            <a:ext cx="11787300" cy="759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NUEVAS APROXIMACIONES  EN EL TRATAMIENTO ENDOVASCULAR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3669ea4f152_0_35"/>
          <p:cNvSpPr txBox="1"/>
          <p:nvPr/>
        </p:nvSpPr>
        <p:spPr>
          <a:xfrm>
            <a:off x="138110" y="5924271"/>
            <a:ext cx="11787300" cy="71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NUEVAS AREAS DE INVESTIGACIÓN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3669ea4f152_0_35"/>
          <p:cNvPicPr preferRelativeResize="0"/>
          <p:nvPr/>
        </p:nvPicPr>
        <p:blipFill rotWithShape="1">
          <a:blip r:embed="rId3">
            <a:alphaModFix/>
          </a:blip>
          <a:srcRect l="22267" t="15173" r="5924" b="49348"/>
          <a:stretch/>
        </p:blipFill>
        <p:spPr>
          <a:xfrm>
            <a:off x="2859945" y="106950"/>
            <a:ext cx="6272002" cy="17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p" animBg="1"/>
      <p:bldP spid="317" grpId="0" animBg="1"/>
      <p:bldP spid="318" grpId="0" animBg="1"/>
      <p:bldP spid="319" grpId="0" animBg="1"/>
      <p:bldP spid="3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125abe194_0_2"/>
          <p:cNvSpPr txBox="1">
            <a:spLocks noGrp="1"/>
          </p:cNvSpPr>
          <p:nvPr>
            <p:ph type="subTitle" idx="1"/>
          </p:nvPr>
        </p:nvSpPr>
        <p:spPr>
          <a:xfrm>
            <a:off x="2326250" y="1436172"/>
            <a:ext cx="6831600" cy="50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/>
              <a:t>ENCUESTA NACIONAL</a:t>
            </a:r>
            <a:endParaRPr sz="4000"/>
          </a:p>
        </p:txBody>
      </p:sp>
      <p:pic>
        <p:nvPicPr>
          <p:cNvPr id="184" name="Google Shape;184;g36125abe194_0_2"/>
          <p:cNvPicPr preferRelativeResize="0"/>
          <p:nvPr/>
        </p:nvPicPr>
        <p:blipFill rotWithShape="1">
          <a:blip r:embed="rId3">
            <a:alphaModFix/>
          </a:blip>
          <a:srcRect t="13040" b="12571"/>
          <a:stretch/>
        </p:blipFill>
        <p:spPr>
          <a:xfrm>
            <a:off x="3350750" y="2171700"/>
            <a:ext cx="460972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6125abe194_0_2"/>
          <p:cNvSpPr/>
          <p:nvPr/>
        </p:nvSpPr>
        <p:spPr>
          <a:xfrm>
            <a:off x="6476650" y="30046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g36125abe194_0_2"/>
          <p:cNvSpPr/>
          <p:nvPr/>
        </p:nvSpPr>
        <p:spPr>
          <a:xfrm>
            <a:off x="6213875" y="2618825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g36125abe194_0_2"/>
          <p:cNvSpPr/>
          <p:nvPr/>
        </p:nvSpPr>
        <p:spPr>
          <a:xfrm>
            <a:off x="6306275" y="2526425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g36125abe194_0_2"/>
          <p:cNvSpPr/>
          <p:nvPr/>
        </p:nvSpPr>
        <p:spPr>
          <a:xfrm>
            <a:off x="5714650" y="33856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g36125abe194_0_2"/>
          <p:cNvSpPr/>
          <p:nvPr/>
        </p:nvSpPr>
        <p:spPr>
          <a:xfrm>
            <a:off x="7391050" y="30046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g36125abe194_0_2"/>
          <p:cNvSpPr/>
          <p:nvPr/>
        </p:nvSpPr>
        <p:spPr>
          <a:xfrm>
            <a:off x="7238650" y="30808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g36125abe194_0_2"/>
          <p:cNvSpPr/>
          <p:nvPr/>
        </p:nvSpPr>
        <p:spPr>
          <a:xfrm>
            <a:off x="7238650" y="30046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" name="Google Shape;192;g36125abe194_0_2"/>
          <p:cNvSpPr/>
          <p:nvPr/>
        </p:nvSpPr>
        <p:spPr>
          <a:xfrm>
            <a:off x="7162450" y="30808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3" name="Google Shape;193;g36125abe194_0_2"/>
          <p:cNvSpPr/>
          <p:nvPr/>
        </p:nvSpPr>
        <p:spPr>
          <a:xfrm>
            <a:off x="6171850" y="39952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g36125abe194_0_2"/>
          <p:cNvSpPr/>
          <p:nvPr/>
        </p:nvSpPr>
        <p:spPr>
          <a:xfrm>
            <a:off x="6552850" y="37666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g36125abe194_0_2"/>
          <p:cNvSpPr/>
          <p:nvPr/>
        </p:nvSpPr>
        <p:spPr>
          <a:xfrm>
            <a:off x="5028850" y="44524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g36125abe194_0_2"/>
          <p:cNvSpPr/>
          <p:nvPr/>
        </p:nvSpPr>
        <p:spPr>
          <a:xfrm>
            <a:off x="5638450" y="23950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7" name="Google Shape;197;g36125abe194_0_2"/>
          <p:cNvSpPr/>
          <p:nvPr/>
        </p:nvSpPr>
        <p:spPr>
          <a:xfrm>
            <a:off x="6171850" y="2395000"/>
            <a:ext cx="92400" cy="92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66a52cb8d4_0_5"/>
          <p:cNvSpPr txBox="1">
            <a:spLocks noGrp="1"/>
          </p:cNvSpPr>
          <p:nvPr>
            <p:ph type="title"/>
          </p:nvPr>
        </p:nvSpPr>
        <p:spPr>
          <a:xfrm>
            <a:off x="-14884" y="76200"/>
            <a:ext cx="12192000" cy="654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ES" sz="3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Muestras de </a:t>
            </a:r>
            <a:r>
              <a:rPr lang="es-ES" sz="32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trombectomias</a:t>
            </a:r>
            <a:r>
              <a:rPr lang="es-ES" sz="3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– Sinergias de trabajo en RED 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8" name="Google Shape;328;g366a52cb8d4_0_5"/>
          <p:cNvSpPr txBox="1"/>
          <p:nvPr/>
        </p:nvSpPr>
        <p:spPr>
          <a:xfrm>
            <a:off x="7141" y="881998"/>
            <a:ext cx="120348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 in vitro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66a52cb8d4_0_5"/>
          <p:cNvSpPr txBox="1"/>
          <p:nvPr/>
        </p:nvSpPr>
        <p:spPr>
          <a:xfrm>
            <a:off x="25636" y="1421183"/>
            <a:ext cx="120420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66a52cb8d4_0_5"/>
          <p:cNvSpPr txBox="1"/>
          <p:nvPr/>
        </p:nvSpPr>
        <p:spPr>
          <a:xfrm>
            <a:off x="6463" y="2052245"/>
            <a:ext cx="120348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Resistencia a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trombolíticos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366a52cb8d4_0_5"/>
          <p:cNvSpPr txBox="1"/>
          <p:nvPr/>
        </p:nvSpPr>
        <p:spPr>
          <a:xfrm>
            <a:off x="7141" y="2708920"/>
            <a:ext cx="119991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  dianas terapéuticas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366a52cb8d4_0_5"/>
          <p:cNvSpPr txBox="1"/>
          <p:nvPr/>
        </p:nvSpPr>
        <p:spPr>
          <a:xfrm>
            <a:off x="-14886" y="3933056"/>
            <a:ext cx="119991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Complicaciones durante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tratatamiento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reperfusion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en fase subaguda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66a52cb8d4_0_5"/>
          <p:cNvSpPr txBox="1"/>
          <p:nvPr/>
        </p:nvSpPr>
        <p:spPr>
          <a:xfrm>
            <a:off x="-636" y="3284984"/>
            <a:ext cx="119991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Recanalización fútil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366a52cb8d4_0_5"/>
          <p:cNvSpPr txBox="1"/>
          <p:nvPr/>
        </p:nvSpPr>
        <p:spPr>
          <a:xfrm>
            <a:off x="51176" y="5936184"/>
            <a:ext cx="119991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clínicos a largo plazo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366a52cb8d4_0_5"/>
          <p:cNvSpPr txBox="1"/>
          <p:nvPr/>
        </p:nvSpPr>
        <p:spPr>
          <a:xfrm>
            <a:off x="-12550" y="4581128"/>
            <a:ext cx="119991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Etiologia del ictus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366a52cb8d4_0_5"/>
          <p:cNvSpPr txBox="1"/>
          <p:nvPr/>
        </p:nvSpPr>
        <p:spPr>
          <a:xfrm>
            <a:off x="-29136" y="5157192"/>
            <a:ext cx="12027600" cy="46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Recurrencias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07568" y="6476957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IV Congreso Anual RICORS-ICTUS:  </a:t>
            </a:r>
            <a:r>
              <a:rPr lang="es-ES" sz="1600" dirty="0"/>
              <a:t>Juan Marta  MD; PhD ; Jesús Juega MD, PhD </a:t>
            </a:r>
            <a:r>
              <a:rPr lang="es-ES" sz="1600" dirty="0" smtClean="0"/>
              <a:t>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66a52cb8d4_0_0"/>
          <p:cNvSpPr txBox="1">
            <a:spLocks noGrp="1"/>
          </p:cNvSpPr>
          <p:nvPr>
            <p:ph type="title"/>
          </p:nvPr>
        </p:nvSpPr>
        <p:spPr>
          <a:xfrm>
            <a:off x="-96688" y="188640"/>
            <a:ext cx="12241360" cy="81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Colaboraciones en marcha</a:t>
            </a:r>
            <a:endParaRPr dirty="0"/>
          </a:p>
        </p:txBody>
      </p:sp>
      <p:sp>
        <p:nvSpPr>
          <p:cNvPr id="342" name="Google Shape;342;g366a52cb8d4_0_0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12192000" cy="1880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ctr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s-ES" dirty="0" err="1" smtClean="0"/>
              <a:t>Radiomica</a:t>
            </a:r>
            <a:r>
              <a:rPr lang="es-ES" dirty="0" smtClean="0"/>
              <a:t>  ( </a:t>
            </a:r>
            <a:r>
              <a:rPr lang="es-ES" dirty="0" err="1" smtClean="0"/>
              <a:t>Itacat</a:t>
            </a:r>
            <a:r>
              <a:rPr lang="es-ES" dirty="0" smtClean="0"/>
              <a:t>)  </a:t>
            </a:r>
            <a:endParaRPr dirty="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dirty="0"/>
              <a:t>Análisis IA imagen (CUN-CIMA, ITACAT, IMAS12, Albacete)</a:t>
            </a:r>
            <a:endParaRPr dirty="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dirty="0" err="1"/>
              <a:t>Transcriptomica</a:t>
            </a:r>
            <a:r>
              <a:rPr lang="es-ES" dirty="0"/>
              <a:t> (CUN-CIMA. ALBACETE, Zaragoza)</a:t>
            </a:r>
            <a:endParaRPr dirty="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dirty="0" smtClean="0"/>
              <a:t>Plaquetas intracraneales (CUN-CIMA</a:t>
            </a:r>
            <a:r>
              <a:rPr lang="es-ES" dirty="0"/>
              <a:t>, ITACAT, Santander)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200"/>
              </a:spcAft>
              <a:buNone/>
            </a:pPr>
            <a:endParaRPr dirty="0"/>
          </a:p>
        </p:txBody>
      </p:sp>
      <p:sp>
        <p:nvSpPr>
          <p:cNvPr id="4" name="3 CuadroTexto"/>
          <p:cNvSpPr txBox="1"/>
          <p:nvPr/>
        </p:nvSpPr>
        <p:spPr>
          <a:xfrm>
            <a:off x="2207568" y="6476957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IV Congreso Anual RICORS-ICTUS:  </a:t>
            </a:r>
            <a:r>
              <a:rPr lang="es-ES" sz="1600" dirty="0"/>
              <a:t>Juan Marta  MD; PhD ; Jesús Juega MD, PhD </a:t>
            </a:r>
            <a:r>
              <a:rPr lang="es-ES" sz="1600" dirty="0" smtClean="0"/>
              <a:t> </a:t>
            </a:r>
            <a:endParaRPr lang="es-ES" sz="1600" dirty="0"/>
          </a:p>
        </p:txBody>
      </p:sp>
      <p:sp>
        <p:nvSpPr>
          <p:cNvPr id="5" name="Google Shape;341;g366a52cb8d4_0_0"/>
          <p:cNvSpPr txBox="1">
            <a:spLocks/>
          </p:cNvSpPr>
          <p:nvPr/>
        </p:nvSpPr>
        <p:spPr>
          <a:xfrm>
            <a:off x="-49360" y="3861048"/>
            <a:ext cx="12241360" cy="124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 dirty="0" smtClean="0"/>
              <a:t>Grupo de trabajo multidisciplinar </a:t>
            </a:r>
          </a:p>
          <a:p>
            <a:pPr algn="ctr"/>
            <a:r>
              <a:rPr lang="es-ES" dirty="0"/>
              <a:t>R</a:t>
            </a:r>
            <a:r>
              <a:rPr lang="es-ES" dirty="0" smtClean="0"/>
              <a:t>ed </a:t>
            </a:r>
            <a:r>
              <a:rPr lang="es-ES" dirty="0" err="1" smtClean="0"/>
              <a:t>Ricors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342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125cf20e6_1_89"/>
          <p:cNvSpPr txBox="1">
            <a:spLocks noGrp="1"/>
          </p:cNvSpPr>
          <p:nvPr>
            <p:ph type="body" idx="1"/>
          </p:nvPr>
        </p:nvSpPr>
        <p:spPr>
          <a:xfrm>
            <a:off x="838200" y="826851"/>
            <a:ext cx="10515600" cy="535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409447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s-ES" sz="2400" dirty="0"/>
              <a:t>Centros implicados: 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IMAS12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CHU Albacete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HU </a:t>
            </a:r>
            <a:r>
              <a:rPr lang="es-ES" sz="2400" dirty="0" err="1"/>
              <a:t>Vall</a:t>
            </a:r>
            <a:r>
              <a:rPr lang="es-ES" sz="2400" dirty="0"/>
              <a:t> </a:t>
            </a:r>
            <a:r>
              <a:rPr lang="es-ES" sz="2400" dirty="0" err="1"/>
              <a:t>d’Hebron</a:t>
            </a:r>
            <a:r>
              <a:rPr lang="es-ES" sz="2400" dirty="0"/>
              <a:t>*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HG </a:t>
            </a:r>
            <a:r>
              <a:rPr lang="es-ES" sz="2400" dirty="0" err="1"/>
              <a:t>Trias</a:t>
            </a:r>
            <a:r>
              <a:rPr lang="es-ES" sz="2400" dirty="0"/>
              <a:t> i Pujol*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HU </a:t>
            </a:r>
            <a:r>
              <a:rPr lang="es-ES" sz="2400" dirty="0" err="1"/>
              <a:t>Bellvitge</a:t>
            </a:r>
            <a:r>
              <a:rPr lang="es-ES" sz="2400" dirty="0"/>
              <a:t>*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HU Miguel Servet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IDIBGI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IIS La Fe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/>
              <a:t>IIS </a:t>
            </a:r>
            <a:r>
              <a:rPr lang="es-ES" sz="2400" dirty="0" err="1"/>
              <a:t>NavarraBiomed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 err="1"/>
              <a:t>Clinica</a:t>
            </a:r>
            <a:r>
              <a:rPr lang="es-ES" sz="2400" dirty="0"/>
              <a:t> Universidad de Navarra</a:t>
            </a:r>
            <a:endParaRPr sz="2400" dirty="0"/>
          </a:p>
          <a:p>
            <a:pPr marL="914400" lvl="1" indent="-4094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</a:pPr>
            <a:r>
              <a:rPr lang="es-ES" sz="2400" dirty="0" err="1"/>
              <a:t>IBISevilla</a:t>
            </a:r>
            <a:endParaRPr sz="2400" dirty="0"/>
          </a:p>
        </p:txBody>
      </p:sp>
      <p:sp>
        <p:nvSpPr>
          <p:cNvPr id="203" name="Google Shape;203;g36125cf20e6_1_89"/>
          <p:cNvSpPr txBox="1"/>
          <p:nvPr/>
        </p:nvSpPr>
        <p:spPr>
          <a:xfrm>
            <a:off x="8112868" y="1741251"/>
            <a:ext cx="2733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*Grupo ITACAT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92699" y="6367090"/>
            <a:ext cx="6418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IV Congreso Anual RICORS-ICTUS:  </a:t>
            </a:r>
            <a:r>
              <a:rPr lang="es-ES" sz="1100" dirty="0"/>
              <a:t>Juan Marta  MD; PhD ; Jesús Juega MD, PhD </a:t>
            </a:r>
            <a:r>
              <a:rPr lang="es-ES" sz="1100" dirty="0" smtClean="0"/>
              <a:t> 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125cf20e6_1_9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ES"/>
              <a:t>Actividad grupos</a:t>
            </a:r>
            <a:endParaRPr/>
          </a:p>
        </p:txBody>
      </p:sp>
      <p:sp>
        <p:nvSpPr>
          <p:cNvPr id="209" name="Google Shape;209;g36125cf20e6_1_94"/>
          <p:cNvSpPr txBox="1">
            <a:spLocks noGrp="1"/>
          </p:cNvSpPr>
          <p:nvPr>
            <p:ph type="body" idx="1"/>
          </p:nvPr>
        </p:nvSpPr>
        <p:spPr>
          <a:xfrm>
            <a:off x="1371600" y="1638300"/>
            <a:ext cx="9601200" cy="4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/>
              <a:t>Linea activa en todos los grupos- % actividad: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ES"/>
              <a:t>40%- 15%- 15%-10%- 15%-25%- 30%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ES"/>
              <a:t>Todos los grupos muestran interés en la colaboración y estarían dispuestos a compartir muestras y plantear nuevos reclutamientos en este contexto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ES"/>
              <a:t>Actualmente  4 grupos tienen proyectos activos que necesiten ampliar muestras: 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s-ES"/>
              <a:t>ITACAT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/>
              <a:t>IMAS12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/>
              <a:t>Clínica Universidad Navarra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/>
              <a:t>IDIBGI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125cf20e6_1_10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ES"/>
              <a:t>Muestras agrupadas</a:t>
            </a:r>
            <a:endParaRPr/>
          </a:p>
        </p:txBody>
      </p:sp>
      <p:sp>
        <p:nvSpPr>
          <p:cNvPr id="215" name="Google Shape;215;g36125cf20e6_1_10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/>
              <a:t>Trombos congelados: 1069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/>
              <a:t>Trombos parafinados: 1182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s-ES"/>
              <a:t>Potencia reclutamiento conjunto:  320 trombos al año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125cf20e6_1_10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ES"/>
              <a:t>Técnicas comunes (centros)</a:t>
            </a:r>
            <a:endParaRPr/>
          </a:p>
        </p:txBody>
      </p:sp>
      <p:sp>
        <p:nvSpPr>
          <p:cNvPr id="221" name="Google Shape;221;g36125cf20e6_1_109"/>
          <p:cNvSpPr txBox="1">
            <a:spLocks noGrp="1"/>
          </p:cNvSpPr>
          <p:nvPr>
            <p:ph type="body" idx="1"/>
          </p:nvPr>
        </p:nvSpPr>
        <p:spPr>
          <a:xfrm>
            <a:off x="1371600" y="1636075"/>
            <a:ext cx="9601200" cy="4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84048" lvl="0" indent="-422147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HE (Albacete, ITACAT, La Fe, CUN-CIMA, IMAS12)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MSB (La Fe, CUN-CIMA)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Linfocitos T CD3 (Albacete, ITACAT, CUN-CIMA, IMAS12)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Linfocitos T CD8 (ITACAT, CUN-CIMA)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Linfocitos B CD20 (Albacete, ITACAT, CUN-CIMA, IMAS12)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Plaquetas CD61 </a:t>
            </a:r>
            <a:r>
              <a:rPr lang="es-ES" dirty="0" smtClean="0"/>
              <a:t>(</a:t>
            </a:r>
            <a:r>
              <a:rPr lang="es-ES" dirty="0"/>
              <a:t>Albacete, </a:t>
            </a:r>
            <a:r>
              <a:rPr lang="es-ES" dirty="0" smtClean="0"/>
              <a:t>ITACAT, </a:t>
            </a:r>
            <a:r>
              <a:rPr lang="es-ES" dirty="0"/>
              <a:t>IMAS12</a:t>
            </a:r>
            <a:r>
              <a:rPr lang="es-ES" dirty="0" smtClean="0"/>
              <a:t>)</a:t>
            </a:r>
          </a:p>
          <a:p>
            <a:pPr marL="384048" lvl="0" indent="-422147">
              <a:spcBef>
                <a:spcPts val="1200"/>
              </a:spcBef>
              <a:buSzPts val="2000"/>
            </a:pPr>
            <a:r>
              <a:rPr lang="es-ES" dirty="0" smtClean="0"/>
              <a:t>Plaquetas CD 42 (CUN-CIMA)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Macrófagos CD68 (Albacete, ITACAT, CUN-CIMA, IMAS12)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Neutros-</a:t>
            </a:r>
            <a:r>
              <a:rPr lang="es-ES" dirty="0" err="1"/>
              <a:t>NETs</a:t>
            </a:r>
            <a:r>
              <a:rPr lang="es-ES" dirty="0"/>
              <a:t> H3 </a:t>
            </a:r>
            <a:r>
              <a:rPr lang="es-ES" dirty="0" err="1"/>
              <a:t>cit</a:t>
            </a:r>
            <a:r>
              <a:rPr lang="es-ES" dirty="0"/>
              <a:t> (Albacete, CUN-CIMA, IMAS12, IDIBGI)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Neutros-MPO (Albacete, ITACAT, IMAS12, IDIBGI)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 err="1"/>
              <a:t>FvWillebrand</a:t>
            </a:r>
            <a:r>
              <a:rPr lang="es-ES" dirty="0"/>
              <a:t> (CUN-CIMA)</a:t>
            </a:r>
            <a:endParaRPr dirty="0"/>
          </a:p>
          <a:p>
            <a:pPr marL="384048" lvl="0" indent="-42214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FXIII, a2AP, MMP10, TAFI, S100A8/A9 (CUN-CIMA)</a:t>
            </a:r>
            <a:endParaRPr dirty="0"/>
          </a:p>
          <a:p>
            <a:pPr marL="384048" lvl="0" indent="-2951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6125cf20e6_1_1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10486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ES"/>
              <a:t>Otras técnicas implementadas (centro)</a:t>
            </a:r>
            <a:endParaRPr/>
          </a:p>
        </p:txBody>
      </p:sp>
      <p:sp>
        <p:nvSpPr>
          <p:cNvPr id="227" name="Google Shape;227;g36125cf20e6_1_11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Subpoblaciones leucocitarias </a:t>
            </a:r>
            <a:r>
              <a:rPr lang="es-ES" dirty="0" err="1" smtClean="0"/>
              <a:t>citometria</a:t>
            </a:r>
            <a:r>
              <a:rPr lang="es-ES" dirty="0" smtClean="0"/>
              <a:t> de </a:t>
            </a:r>
            <a:r>
              <a:rPr lang="es-ES" dirty="0"/>
              <a:t>flujo (ITACAT)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 err="1"/>
              <a:t>Espectometria</a:t>
            </a:r>
            <a:r>
              <a:rPr lang="es-ES" dirty="0"/>
              <a:t> masas/cromatografía </a:t>
            </a:r>
            <a:r>
              <a:rPr lang="es-ES" dirty="0" err="1"/>
              <a:t>liq</a:t>
            </a:r>
            <a:r>
              <a:rPr lang="es-ES" dirty="0"/>
              <a:t> (Albacete, ITACAT, CUN-CIMA)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Microscopia electrónica (Albacete, IMAS12)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Ensayo TRXF para detección metales (Albacete)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Aislamiento vesículas extracelulares (CUN-CIMA)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/>
              <a:t>Aislamiento RNA (CUN-CIMA, </a:t>
            </a:r>
            <a:r>
              <a:rPr lang="es-ES" dirty="0" err="1"/>
              <a:t>NavarraBiomed</a:t>
            </a:r>
            <a:r>
              <a:rPr lang="es-ES" dirty="0"/>
              <a:t>)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 dirty="0" err="1"/>
              <a:t>Epigenómica</a:t>
            </a:r>
            <a:r>
              <a:rPr lang="es-ES" dirty="0"/>
              <a:t> (</a:t>
            </a:r>
            <a:r>
              <a:rPr lang="es-ES" dirty="0" err="1"/>
              <a:t>NavarraBiomed</a:t>
            </a:r>
            <a:r>
              <a:rPr lang="es-ES" dirty="0"/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125cf20e6_1_1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s-ES"/>
              <a:t>Estudios adicionales</a:t>
            </a:r>
            <a:endParaRPr/>
          </a:p>
        </p:txBody>
      </p:sp>
      <p:sp>
        <p:nvSpPr>
          <p:cNvPr id="233" name="Google Shape;233;g36125cf20e6_1_11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/>
              <a:t>Generación coágulos exvivo (CUN-CIMA)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s-ES"/>
              <a:t>Radiomica (ITACAT)</a:t>
            </a:r>
            <a:endParaRPr/>
          </a:p>
          <a:p>
            <a:pPr marL="384048" lvl="0" indent="-3713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</a:pPr>
            <a:r>
              <a:rPr lang="es-ES"/>
              <a:t>Testeo fármacos (ITACAT, CUN-CIMA)</a:t>
            </a:r>
            <a:endParaRPr/>
          </a:p>
          <a:p>
            <a:pPr marL="384048" lvl="0" indent="-3713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</a:pPr>
            <a:r>
              <a:rPr lang="es-ES"/>
              <a:t>Análisis avanzado imagen trombo (La Fe)</a:t>
            </a:r>
            <a:endParaRPr/>
          </a:p>
          <a:p>
            <a:pPr marL="384048" lvl="0" indent="-3713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</a:pPr>
            <a:r>
              <a:rPr lang="es-ES"/>
              <a:t>Análisis microbiológico (Albacete, La Fe)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36125abe194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749" y="2405450"/>
            <a:ext cx="6142675" cy="131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6125abe194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425" y="563235"/>
            <a:ext cx="5162349" cy="155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6125abe194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125" y="2340975"/>
            <a:ext cx="5066651" cy="141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6125abe194_0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6196" y="682046"/>
            <a:ext cx="5887791" cy="13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6125abe194_0_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3975" y="4052541"/>
            <a:ext cx="5289799" cy="114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6125abe194_0_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68925" y="5526950"/>
            <a:ext cx="7267255" cy="11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6125abe194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6200" y="3977100"/>
            <a:ext cx="5729100" cy="1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corte">
  <a:themeElements>
    <a:clrScheme name="Recorte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639</Words>
  <Application>Microsoft Office PowerPoint</Application>
  <PresentationFormat>Panorámica</PresentationFormat>
  <Paragraphs>103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Calibri</vt:lpstr>
      <vt:lpstr>Raleway</vt:lpstr>
      <vt:lpstr>Lato</vt:lpstr>
      <vt:lpstr>Libre Franklin</vt:lpstr>
      <vt:lpstr>Arial</vt:lpstr>
      <vt:lpstr>Streamline</vt:lpstr>
      <vt:lpstr>Recorte</vt:lpstr>
      <vt:lpstr>PROPUESTA  RED COLABORATIVA INVESTIGACIÓN TROMBOS  ICTUS.</vt:lpstr>
      <vt:lpstr>Presentación de PowerPoint</vt:lpstr>
      <vt:lpstr>Presentación de PowerPoint</vt:lpstr>
      <vt:lpstr>Actividad grupos</vt:lpstr>
      <vt:lpstr>Muestras agrupadas</vt:lpstr>
      <vt:lpstr>Técnicas comunes (centros)</vt:lpstr>
      <vt:lpstr>Otras técnicas implementadas (centro)</vt:lpstr>
      <vt:lpstr>Estudios adicionales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RESTORE Registry of Acute Ischaemic Stroke Clots</vt:lpstr>
      <vt:lpstr>Presentación de PowerPoint</vt:lpstr>
      <vt:lpstr>Presentación de PowerPoint</vt:lpstr>
      <vt:lpstr>Presentación de PowerPoint</vt:lpstr>
      <vt:lpstr>Muestras de trombectomias – Sinergias de trabajo en RED </vt:lpstr>
      <vt:lpstr>Colaboraciones en marcha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 RED COLABORATIVA INVESTIGACIÓN TROMBOS  ICTUS.</dc:title>
  <dc:creator>Juan Marta</dc:creator>
  <cp:lastModifiedBy>Lidia</cp:lastModifiedBy>
  <cp:revision>2</cp:revision>
  <dcterms:created xsi:type="dcterms:W3CDTF">2025-03-20T13:25:27Z</dcterms:created>
  <dcterms:modified xsi:type="dcterms:W3CDTF">2025-06-09T17:32:15Z</dcterms:modified>
</cp:coreProperties>
</file>